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3" r:id="rId3"/>
    <p:sldId id="334" r:id="rId4"/>
    <p:sldId id="336" r:id="rId5"/>
    <p:sldId id="347" r:id="rId6"/>
    <p:sldId id="337" r:id="rId7"/>
    <p:sldId id="270" r:id="rId8"/>
    <p:sldId id="349" r:id="rId9"/>
    <p:sldId id="350" r:id="rId1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>
      <p:cViewPr varScale="1">
        <p:scale>
          <a:sx n="72" d="100"/>
          <a:sy n="72" d="100"/>
        </p:scale>
        <p:origin x="135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85966-2523-4617-9E1D-400B7EEBB82B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6954D-3F46-44AF-AA74-BE87B47A7B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997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079E0-E21A-400C-A859-63C50751BEE3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4A80E-6886-49A5-AC35-0B5F86BAE3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453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4A80E-6886-49A5-AC35-0B5F86BAE3D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215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4A80E-6886-49A5-AC35-0B5F86BAE3D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673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4A80E-6886-49A5-AC35-0B5F86BAE3D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728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4A80E-6886-49A5-AC35-0B5F86BAE3D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226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4A80E-6886-49A5-AC35-0B5F86BAE3D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624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4593-CF61-4098-8519-383D1F5FC04B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F5E0C-4753-47F3-88A6-F8353EF556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4593-CF61-4098-8519-383D1F5FC04B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F5E0C-4753-47F3-88A6-F8353EF556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4593-CF61-4098-8519-383D1F5FC04B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F5E0C-4753-47F3-88A6-F8353EF5569F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4593-CF61-4098-8519-383D1F5FC04B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F5E0C-4753-47F3-88A6-F8353EF5569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4593-CF61-4098-8519-383D1F5FC04B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F5E0C-4753-47F3-88A6-F8353EF556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4593-CF61-4098-8519-383D1F5FC04B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F5E0C-4753-47F3-88A6-F8353EF5569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4593-CF61-4098-8519-383D1F5FC04B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F5E0C-4753-47F3-88A6-F8353EF556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4593-CF61-4098-8519-383D1F5FC04B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F5E0C-4753-47F3-88A6-F8353EF556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4593-CF61-4098-8519-383D1F5FC04B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F5E0C-4753-47F3-88A6-F8353EF556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4593-CF61-4098-8519-383D1F5FC04B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F5E0C-4753-47F3-88A6-F8353EF5569F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4593-CF61-4098-8519-383D1F5FC04B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F5E0C-4753-47F3-88A6-F8353EF5569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54D4593-CF61-4098-8519-383D1F5FC04B}" type="datetimeFigureOut">
              <a:rPr lang="cs-CZ" smtClean="0"/>
              <a:t>18.10.2017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EAF5E0C-4753-47F3-88A6-F8353EF5569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3284984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Calibri" panose="020F0502020204030204" pitchFamily="34" charset="0"/>
              </a:rPr>
              <a:t> </a:t>
            </a:r>
            <a:r>
              <a:rPr lang="cs-CZ" b="1" dirty="0" smtClean="0">
                <a:latin typeface="Calibri" panose="020F0502020204030204" pitchFamily="34" charset="0"/>
              </a:rPr>
              <a:t>  </a:t>
            </a:r>
            <a:br>
              <a:rPr lang="cs-CZ" b="1" dirty="0" smtClean="0">
                <a:latin typeface="Calibri" panose="020F0502020204030204" pitchFamily="34" charset="0"/>
              </a:rPr>
            </a:br>
            <a:r>
              <a:rPr lang="cs-CZ" b="1" dirty="0">
                <a:latin typeface="Calibri" panose="020F0502020204030204" pitchFamily="34" charset="0"/>
              </a:rPr>
              <a:t/>
            </a:r>
            <a:br>
              <a:rPr lang="cs-CZ" b="1" dirty="0">
                <a:latin typeface="Calibri" panose="020F0502020204030204" pitchFamily="34" charset="0"/>
              </a:rPr>
            </a:br>
            <a:r>
              <a:rPr lang="cs-CZ" b="1" dirty="0" smtClean="0">
                <a:latin typeface="Calibri" panose="020F0502020204030204" pitchFamily="34" charset="0"/>
              </a:rPr>
              <a:t> </a:t>
            </a:r>
            <a:br>
              <a:rPr lang="cs-CZ" b="1" dirty="0" smtClean="0">
                <a:latin typeface="Calibri" panose="020F0502020204030204" pitchFamily="34" charset="0"/>
              </a:rPr>
            </a:br>
            <a:r>
              <a:rPr lang="cs-CZ" b="1" dirty="0">
                <a:latin typeface="Calibri" panose="020F0502020204030204" pitchFamily="34" charset="0"/>
              </a:rPr>
              <a:t/>
            </a:r>
            <a:br>
              <a:rPr lang="cs-CZ" b="1" dirty="0">
                <a:latin typeface="Calibri" panose="020F0502020204030204" pitchFamily="34" charset="0"/>
              </a:rPr>
            </a:br>
            <a:r>
              <a:rPr lang="cs-CZ" b="1" dirty="0" smtClean="0">
                <a:latin typeface="Calibri" panose="020F0502020204030204" pitchFamily="34" charset="0"/>
              </a:rPr>
              <a:t/>
            </a:r>
            <a:br>
              <a:rPr lang="cs-CZ" b="1" dirty="0" smtClean="0">
                <a:latin typeface="Calibri" panose="020F0502020204030204" pitchFamily="34" charset="0"/>
              </a:rPr>
            </a:br>
            <a:r>
              <a:rPr lang="cs-CZ" b="1" dirty="0">
                <a:latin typeface="Calibri" panose="020F0502020204030204" pitchFamily="34" charset="0"/>
              </a:rPr>
              <a:t/>
            </a:r>
            <a:br>
              <a:rPr lang="cs-CZ" b="1" dirty="0">
                <a:latin typeface="Calibri" panose="020F0502020204030204" pitchFamily="34" charset="0"/>
              </a:rPr>
            </a:br>
            <a:r>
              <a:rPr lang="pl-PL" b="1" dirty="0" smtClean="0"/>
              <a:t> </a:t>
            </a:r>
            <a:r>
              <a:rPr lang="cs-CZ" b="1" dirty="0">
                <a:latin typeface="Calibri" panose="020F0502020204030204" pitchFamily="34" charset="0"/>
              </a:rPr>
              <a:t/>
            </a:r>
            <a:br>
              <a:rPr lang="cs-CZ" b="1" dirty="0">
                <a:latin typeface="Calibri" panose="020F0502020204030204" pitchFamily="34" charset="0"/>
              </a:rPr>
            </a:br>
            <a:r>
              <a:rPr lang="cs-CZ" dirty="0" smtClean="0"/>
              <a:t> </a:t>
            </a:r>
            <a:r>
              <a:rPr lang="cs-CZ" dirty="0"/>
              <a:t/>
            </a:r>
            <a:br>
              <a:rPr lang="cs-CZ" dirty="0"/>
            </a:br>
            <a:r>
              <a:rPr lang="cs-CZ" sz="2000" dirty="0" smtClean="0"/>
              <a:t>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869160"/>
            <a:ext cx="8568952" cy="1080119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dirty="0" smtClean="0"/>
              <a:t> </a:t>
            </a:r>
            <a:endParaRPr lang="cs-CZ" sz="2400" dirty="0">
              <a:latin typeface="Calibri" panose="020F0502020204030204" pitchFamily="34" charset="0"/>
            </a:endParaRPr>
          </a:p>
          <a:p>
            <a:r>
              <a:rPr lang="cs-CZ" sz="2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</a:t>
            </a:r>
          </a:p>
          <a:p>
            <a:endParaRPr lang="cs-CZ" sz="36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cs-CZ" sz="96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18.října 2017  </a:t>
            </a:r>
          </a:p>
          <a:p>
            <a:r>
              <a:rPr lang="cs-CZ" sz="96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Brno</a:t>
            </a:r>
          </a:p>
          <a:p>
            <a:endParaRPr lang="cs-CZ" sz="96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cs-CZ" sz="96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PhDr. Irena Borkovcová, MBA   </a:t>
            </a:r>
            <a:endParaRPr lang="cs-CZ" sz="96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331640" y="692697"/>
            <a:ext cx="5526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                                                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751112" y="2413338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Obecné shrnutí výsledků dotazníkového šetření potřeb mateřských škol v rámci projektu MAP v kontextu s realizovanými aktivitami v oblasti předškolního vzdělávání v rámci projektu a v kontextu celorepublikového hodnocení mateřských škol Českou školní inspekcí </a:t>
            </a:r>
            <a:endParaRPr lang="cs-CZ" sz="2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4962" y="455323"/>
            <a:ext cx="4610100" cy="102870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187624" y="1441232"/>
            <a:ext cx="66064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cs-CZ" altLang="cs-CZ" sz="1400" b="1" dirty="0">
                <a:solidFill>
                  <a:schemeClr val="bg1"/>
                </a:solidFill>
                <a:cs typeface="Calibri" panose="020F0502020204030204" pitchFamily="34" charset="0"/>
              </a:rPr>
              <a:t>Místní akční plán rozvoje vzdělávání </a:t>
            </a:r>
            <a:r>
              <a:rPr lang="cs-CZ" altLang="cs-CZ" sz="1400" b="1" dirty="0" smtClean="0">
                <a:solidFill>
                  <a:schemeClr val="bg1"/>
                </a:solidFill>
                <a:cs typeface="Calibri" panose="020F0502020204030204" pitchFamily="34" charset="0"/>
              </a:rPr>
              <a:t>ve </a:t>
            </a:r>
            <a:r>
              <a:rPr lang="cs-CZ" altLang="cs-CZ" sz="1400" b="1" dirty="0">
                <a:solidFill>
                  <a:schemeClr val="bg1"/>
                </a:solidFill>
                <a:cs typeface="Calibri" panose="020F0502020204030204" pitchFamily="34" charset="0"/>
              </a:rPr>
              <a:t>městě </a:t>
            </a:r>
            <a:r>
              <a:rPr lang="cs-CZ" altLang="cs-CZ" sz="1400" b="1" dirty="0" smtClean="0">
                <a:solidFill>
                  <a:schemeClr val="bg1"/>
                </a:solidFill>
                <a:cs typeface="Calibri" panose="020F0502020204030204" pitchFamily="34" charset="0"/>
              </a:rPr>
              <a:t>Brně</a:t>
            </a:r>
            <a:endParaRPr lang="cs-CZ" sz="1050" b="1" dirty="0">
              <a:solidFill>
                <a:schemeClr val="bg1"/>
              </a:solidFill>
            </a:endParaRPr>
          </a:p>
          <a:p>
            <a:pPr lvl="1" algn="ctr"/>
            <a:r>
              <a:rPr lang="cs-CZ" sz="1200" b="1" dirty="0">
                <a:solidFill>
                  <a:schemeClr val="bg1"/>
                </a:solidFill>
              </a:rPr>
              <a:t>CZ.02.3.68/0.0/0.0/15_005/0000092</a:t>
            </a:r>
          </a:p>
        </p:txBody>
      </p:sp>
    </p:spTree>
    <p:extLst>
      <p:ext uri="{BB962C8B-B14F-4D97-AF65-F5344CB8AC3E}">
        <p14:creationId xmlns:p14="http://schemas.microsoft.com/office/powerpoint/2010/main" val="88863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251" y="1268760"/>
            <a:ext cx="8784975" cy="46748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1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1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331032"/>
          </a:xfrm>
        </p:spPr>
        <p:txBody>
          <a:bodyPr>
            <a:normAutofit/>
          </a:bodyPr>
          <a:lstStyle/>
          <a:p>
            <a:pPr marL="742950" indent="-742950">
              <a:buFont typeface="Wingdings" panose="05000000000000000000" pitchFamily="2" charset="2"/>
              <a:buChar char="§"/>
            </a:pPr>
            <a:r>
              <a:rPr lang="cs-CZ" sz="4000" dirty="0" smtClean="0"/>
              <a:t> </a:t>
            </a:r>
            <a:br>
              <a:rPr lang="cs-CZ" sz="4000" dirty="0" smtClean="0"/>
            </a:br>
            <a:r>
              <a:rPr lang="pl-PL" b="1" dirty="0" smtClean="0">
                <a:solidFill>
                  <a:schemeClr val="bg1"/>
                </a:solidFill>
              </a:rPr>
              <a:t> </a:t>
            </a:r>
            <a:r>
              <a:rPr lang="pl-PL" dirty="0"/>
              <a:t/>
            </a:r>
            <a:br>
              <a:rPr lang="pl-PL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-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39552" y="1628800"/>
            <a:ext cx="814724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dirty="0" smtClean="0"/>
              <a:t> </a:t>
            </a:r>
            <a:endParaRPr lang="cs-CZ" sz="2400" b="1" dirty="0" smtClean="0">
              <a:solidFill>
                <a:srgbClr val="002060"/>
              </a:solidFill>
            </a:endParaRPr>
          </a:p>
          <a:p>
            <a:pPr marL="0" lvl="2" algn="just"/>
            <a:endParaRPr lang="cs-CZ" sz="2400" b="1" dirty="0">
              <a:solidFill>
                <a:srgbClr val="00206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9552" y="338328"/>
            <a:ext cx="8352928" cy="6645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Obecné shrnutí výsledků dotazníkového šetření potřeb mateřských škol </a:t>
            </a:r>
            <a:r>
              <a:rPr lang="cs-CZ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realizovaného </a:t>
            </a:r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MŠMT </a:t>
            </a:r>
            <a:r>
              <a:rPr lang="cs-CZ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ČR -  </a:t>
            </a:r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území města </a:t>
            </a:r>
            <a:r>
              <a:rPr lang="cs-CZ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Brna</a:t>
            </a:r>
          </a:p>
          <a:p>
            <a:pPr algn="just"/>
            <a:r>
              <a:rPr lang="cs-CZ" b="1" dirty="0" smtClean="0">
                <a:solidFill>
                  <a:schemeClr val="bg1"/>
                </a:solidFill>
              </a:rPr>
              <a:t>  </a:t>
            </a:r>
            <a:endParaRPr lang="cs-CZ" dirty="0">
              <a:solidFill>
                <a:srgbClr val="002060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002060"/>
                </a:solidFill>
              </a:rPr>
              <a:t>Poukázala na oblasti, kterým je třeba se věnovat -  většinou těchto oblastí    jsme se důsledně ve </a:t>
            </a:r>
            <a:r>
              <a:rPr lang="cs-CZ" b="1" dirty="0">
                <a:solidFill>
                  <a:srgbClr val="002060"/>
                </a:solidFill>
              </a:rPr>
              <a:t>strategii </a:t>
            </a:r>
            <a:r>
              <a:rPr lang="cs-CZ" b="1" dirty="0" smtClean="0">
                <a:solidFill>
                  <a:srgbClr val="002060"/>
                </a:solidFill>
              </a:rPr>
              <a:t>MMB zabývali, byly </a:t>
            </a:r>
            <a:r>
              <a:rPr lang="cs-CZ" b="1" dirty="0">
                <a:solidFill>
                  <a:srgbClr val="002060"/>
                </a:solidFill>
              </a:rPr>
              <a:t>definovány jako prioritní cíle MAP a </a:t>
            </a:r>
            <a:r>
              <a:rPr lang="cs-CZ" b="1" dirty="0" smtClean="0">
                <a:solidFill>
                  <a:srgbClr val="002060"/>
                </a:solidFill>
              </a:rPr>
              <a:t> byly </a:t>
            </a:r>
            <a:r>
              <a:rPr lang="cs-CZ" b="1" dirty="0">
                <a:solidFill>
                  <a:srgbClr val="002060"/>
                </a:solidFill>
              </a:rPr>
              <a:t>hlavními oblastmi pro vzdělávání pedagogů v rámci </a:t>
            </a:r>
            <a:r>
              <a:rPr lang="cs-CZ" b="1" dirty="0" smtClean="0">
                <a:solidFill>
                  <a:srgbClr val="002060"/>
                </a:solidFill>
              </a:rPr>
              <a:t>projektu</a:t>
            </a:r>
            <a:endParaRPr lang="cs-CZ" dirty="0">
              <a:solidFill>
                <a:srgbClr val="002060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b="1" dirty="0"/>
              <a:t>Dostupnost vzdělávání     </a:t>
            </a:r>
            <a:endParaRPr lang="cs-CZ" dirty="0"/>
          </a:p>
          <a:p>
            <a:pPr lvl="0" algn="just"/>
            <a:r>
              <a:rPr lang="cs-CZ" dirty="0" smtClean="0"/>
              <a:t>-   zohlednění </a:t>
            </a:r>
            <a:r>
              <a:rPr lang="cs-CZ" dirty="0"/>
              <a:t>lokálních kapacitních potřeb  </a:t>
            </a:r>
          </a:p>
          <a:p>
            <a:pPr lvl="0" algn="just"/>
            <a:r>
              <a:rPr lang="cs-CZ" dirty="0" smtClean="0"/>
              <a:t>-   začlenění </a:t>
            </a:r>
            <a:r>
              <a:rPr lang="cs-CZ" dirty="0"/>
              <a:t>dětí se sociálním znevýhodněním do předškolního vzdělávání</a:t>
            </a:r>
          </a:p>
          <a:p>
            <a:pPr lvl="0" algn="just"/>
            <a:r>
              <a:rPr lang="cs-CZ" dirty="0"/>
              <a:t> </a:t>
            </a:r>
            <a:r>
              <a:rPr lang="cs-CZ" dirty="0" smtClean="0"/>
              <a:t>-   budování </a:t>
            </a:r>
            <a:r>
              <a:rPr lang="cs-CZ" dirty="0"/>
              <a:t>kapacit - 2 leté děti        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b="1" dirty="0"/>
              <a:t>Zajištění společného (inkluzivního) vzdělávání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cs-CZ" dirty="0"/>
          </a:p>
          <a:p>
            <a:pPr lvl="0" algn="just"/>
            <a:r>
              <a:rPr lang="cs-CZ" dirty="0" smtClean="0"/>
              <a:t>-   nedostatek </a:t>
            </a:r>
            <a:r>
              <a:rPr lang="cs-CZ" dirty="0"/>
              <a:t>finančních prostředků na odborné pracovníky (asistenti pedagoga)</a:t>
            </a:r>
          </a:p>
          <a:p>
            <a:pPr lvl="0" algn="just"/>
            <a:r>
              <a:rPr lang="cs-CZ" dirty="0" smtClean="0"/>
              <a:t>-   velký </a:t>
            </a:r>
            <a:r>
              <a:rPr lang="cs-CZ" dirty="0"/>
              <a:t>počet dětí ve třídách, velký počet dětí s podpůrnými opatřeními na 1 učitelku, </a:t>
            </a:r>
            <a:r>
              <a:rPr lang="cs-CZ" dirty="0" smtClean="0"/>
              <a:t>-    nedostatek </a:t>
            </a:r>
            <a:r>
              <a:rPr lang="cs-CZ" dirty="0"/>
              <a:t>prostoru v úvazku na individuální práci</a:t>
            </a:r>
          </a:p>
          <a:p>
            <a:pPr marL="285750" lvl="0" indent="-285750" algn="just">
              <a:buFontTx/>
              <a:buChar char="-"/>
            </a:pPr>
            <a:r>
              <a:rPr lang="cs-CZ" dirty="0" smtClean="0"/>
              <a:t>nedostatečná </a:t>
            </a:r>
            <a:r>
              <a:rPr lang="cs-CZ" dirty="0"/>
              <a:t>spolupráce s rodiči (vyrovnávání nerovnoměrného </a:t>
            </a:r>
            <a:r>
              <a:rPr lang="cs-CZ" dirty="0" smtClean="0"/>
              <a:t>vývoje,  </a:t>
            </a:r>
          </a:p>
          <a:p>
            <a:pPr lvl="0" algn="just"/>
            <a:r>
              <a:rPr lang="cs-CZ" dirty="0"/>
              <a:t> </a:t>
            </a:r>
            <a:r>
              <a:rPr lang="cs-CZ" dirty="0" smtClean="0"/>
              <a:t>    zodpovědnost </a:t>
            </a:r>
            <a:r>
              <a:rPr lang="cs-CZ" dirty="0"/>
              <a:t>za vzdělávání a výchovu dítěte)</a:t>
            </a:r>
          </a:p>
          <a:p>
            <a:pPr lvl="0" algn="just"/>
            <a:r>
              <a:rPr lang="cs-CZ" dirty="0" smtClean="0"/>
              <a:t>-    odborné </a:t>
            </a:r>
            <a:r>
              <a:rPr lang="cs-CZ" dirty="0"/>
              <a:t>vzdělávání pedagogů v oblasti společného (inkluzivního) vzdělávání</a:t>
            </a:r>
          </a:p>
          <a:p>
            <a:pPr lvl="0" algn="just"/>
            <a:r>
              <a:rPr lang="cs-CZ" dirty="0" smtClean="0"/>
              <a:t>-    včasná </a:t>
            </a:r>
            <a:r>
              <a:rPr lang="cs-CZ" dirty="0"/>
              <a:t>(respektive nevčasná) intervence - překonávání školního neúspěchu</a:t>
            </a:r>
          </a:p>
          <a:p>
            <a:pPr algn="just"/>
            <a:r>
              <a:rPr lang="cs-CZ" dirty="0"/>
              <a:t>-     nedostatečná kapacita ŠPZ - PPP (efektivní spolupráce se školami)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nedostatečná spolupráce s rodiči obecně</a:t>
            </a:r>
            <a:r>
              <a:rPr lang="cs-CZ" dirty="0"/>
              <a:t> (vyrovnávání nerovnoměrného vývoje, zodpovědnost za výchovu a vzdělávání dítěte)</a:t>
            </a:r>
          </a:p>
          <a:p>
            <a:pPr lvl="0"/>
            <a:r>
              <a:rPr lang="cs-CZ" b="1" dirty="0" smtClean="0"/>
              <a:t> </a:t>
            </a:r>
            <a:endParaRPr lang="cs-CZ" dirty="0"/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4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cs-CZ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2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251" y="1268760"/>
            <a:ext cx="8784975" cy="46748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1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1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331032"/>
          </a:xfrm>
        </p:spPr>
        <p:txBody>
          <a:bodyPr>
            <a:normAutofit/>
          </a:bodyPr>
          <a:lstStyle/>
          <a:p>
            <a:r>
              <a:rPr lang="cs-CZ" sz="4000" dirty="0" smtClean="0"/>
              <a:t> </a:t>
            </a:r>
            <a:br>
              <a:rPr lang="cs-CZ" sz="4000" dirty="0" smtClean="0"/>
            </a:br>
            <a:r>
              <a:rPr lang="cs-CZ" sz="4000" dirty="0" smtClean="0"/>
              <a:t>---</a:t>
            </a:r>
            <a:r>
              <a:rPr lang="pl-PL" b="1" dirty="0" smtClean="0">
                <a:solidFill>
                  <a:schemeClr val="bg1"/>
                </a:solidFill>
              </a:rPr>
              <a:t> </a:t>
            </a:r>
            <a:r>
              <a:rPr lang="pl-PL" dirty="0"/>
              <a:t/>
            </a:r>
            <a:br>
              <a:rPr lang="pl-PL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39552" y="1628800"/>
            <a:ext cx="814724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dirty="0" smtClean="0"/>
              <a:t> </a:t>
            </a:r>
            <a:endParaRPr lang="cs-CZ" sz="2400" b="1" dirty="0" smtClean="0">
              <a:solidFill>
                <a:srgbClr val="002060"/>
              </a:solidFill>
            </a:endParaRPr>
          </a:p>
          <a:p>
            <a:pPr marL="0" lvl="2" algn="just"/>
            <a:endParaRPr lang="cs-CZ" sz="2400" b="1" dirty="0">
              <a:solidFill>
                <a:srgbClr val="00206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9552" y="338328"/>
            <a:ext cx="8352928" cy="5430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Obecné shrnutí výsledků dotazníkového šetření potřeb mateřských škol </a:t>
            </a:r>
            <a:r>
              <a:rPr lang="cs-CZ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realizovaného MŠMT ČR </a:t>
            </a:r>
            <a:r>
              <a:rPr lang="cs-CZ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za území města </a:t>
            </a:r>
            <a:r>
              <a:rPr lang="cs-CZ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Brna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b="1" dirty="0" smtClean="0"/>
              <a:t> </a:t>
            </a:r>
          </a:p>
          <a:p>
            <a:pPr lvl="0" algn="just"/>
            <a:r>
              <a:rPr lang="cs-CZ" b="1" dirty="0" smtClean="0"/>
              <a:t> </a:t>
            </a:r>
            <a:endParaRPr lang="cs-CZ" dirty="0">
              <a:solidFill>
                <a:srgbClr val="FFC000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b="1" dirty="0"/>
              <a:t>Střední   </a:t>
            </a:r>
            <a:r>
              <a:rPr lang="cs-CZ" b="1" dirty="0" smtClean="0"/>
              <a:t>(</a:t>
            </a:r>
            <a:r>
              <a:rPr lang="cs-CZ" b="1" dirty="0"/>
              <a:t>danou oblast je potřeba rozvíjet, je zde prostor pro zlepšení   - jsou definovány jako cíle MAP a jsou oblastmi pro vzdělávání pedagogů v rámci projektu</a:t>
            </a:r>
            <a:r>
              <a:rPr lang="cs-CZ" dirty="0"/>
              <a:t>)</a:t>
            </a:r>
            <a:r>
              <a:rPr lang="cs-CZ" b="1" dirty="0"/>
              <a:t> </a:t>
            </a:r>
            <a:endParaRPr lang="cs-CZ" dirty="0"/>
          </a:p>
          <a:p>
            <a:pPr marL="285750" lvl="0" indent="-285750" algn="just">
              <a:buFontTx/>
              <a:buChar char="-"/>
            </a:pPr>
            <a:r>
              <a:rPr lang="cs-CZ" dirty="0" smtClean="0"/>
              <a:t>podpora </a:t>
            </a:r>
            <a:r>
              <a:rPr lang="cs-CZ" dirty="0"/>
              <a:t>polytechnického vzdělávání v </a:t>
            </a:r>
            <a:r>
              <a:rPr lang="cs-CZ" dirty="0" smtClean="0"/>
              <a:t>MŠ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podpora matematické </a:t>
            </a:r>
            <a:r>
              <a:rPr lang="cs-CZ" dirty="0" err="1"/>
              <a:t>pregramotnosti</a:t>
            </a:r>
            <a:endParaRPr lang="cs-CZ" dirty="0"/>
          </a:p>
          <a:p>
            <a:pPr marL="285750" lvl="0" indent="-285750" algn="just">
              <a:buFontTx/>
              <a:buChar char="-"/>
            </a:pPr>
            <a:endParaRPr lang="cs-CZ" dirty="0"/>
          </a:p>
          <a:p>
            <a:pPr algn="just"/>
            <a:r>
              <a:rPr lang="cs-CZ" b="1" dirty="0"/>
              <a:t> </a:t>
            </a:r>
            <a:endParaRPr lang="cs-CZ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b="1" dirty="0"/>
              <a:t>Nevýznamné (oblast je funkční, jedná se spíše o zajištění udržitelnosti</a:t>
            </a:r>
            <a:r>
              <a:rPr lang="cs-CZ" dirty="0"/>
              <a:t>)</a:t>
            </a:r>
          </a:p>
          <a:p>
            <a:pPr marL="285750" lvl="0" indent="-285750" algn="just">
              <a:buFontTx/>
              <a:buChar char="-"/>
            </a:pPr>
            <a:r>
              <a:rPr lang="cs-CZ" dirty="0" smtClean="0"/>
              <a:t>materiální </a:t>
            </a:r>
            <a:r>
              <a:rPr lang="cs-CZ" dirty="0"/>
              <a:t>vybavení mateřských </a:t>
            </a:r>
            <a:r>
              <a:rPr lang="cs-CZ" dirty="0" smtClean="0"/>
              <a:t>škol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podpora sociálních kompetencí a sociální gramotnosti v </a:t>
            </a:r>
            <a:r>
              <a:rPr lang="cs-CZ" dirty="0" smtClean="0"/>
              <a:t>MŠ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podpora čtenářské </a:t>
            </a:r>
            <a:r>
              <a:rPr lang="cs-CZ" dirty="0" err="1"/>
              <a:t>pregramotnosti</a:t>
            </a:r>
            <a:endParaRPr lang="cs-CZ" dirty="0"/>
          </a:p>
          <a:p>
            <a:pPr marL="285750" indent="-285750" algn="just">
              <a:buFontTx/>
              <a:buChar char="-"/>
            </a:pPr>
            <a:endParaRPr lang="cs-CZ" dirty="0"/>
          </a:p>
          <a:p>
            <a:pPr marL="285750" lvl="0" indent="-285750" algn="just">
              <a:buFontTx/>
              <a:buChar char="-"/>
            </a:pPr>
            <a:endParaRPr lang="cs-CZ" dirty="0"/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cs-CZ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18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251" y="1268760"/>
            <a:ext cx="8784975" cy="46748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1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1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331032"/>
          </a:xfrm>
        </p:spPr>
        <p:txBody>
          <a:bodyPr>
            <a:normAutofit/>
          </a:bodyPr>
          <a:lstStyle/>
          <a:p>
            <a:r>
              <a:rPr lang="cs-CZ" sz="4000" dirty="0" smtClean="0"/>
              <a:t> </a:t>
            </a:r>
            <a:br>
              <a:rPr lang="cs-CZ" sz="4000" dirty="0" smtClean="0"/>
            </a:br>
            <a:r>
              <a:rPr lang="cs-CZ" sz="4000" dirty="0" smtClean="0"/>
              <a:t>---</a:t>
            </a:r>
            <a:r>
              <a:rPr lang="pl-PL" b="1" dirty="0" smtClean="0">
                <a:solidFill>
                  <a:schemeClr val="bg1"/>
                </a:solidFill>
              </a:rPr>
              <a:t> </a:t>
            </a:r>
            <a:r>
              <a:rPr lang="pl-PL" dirty="0"/>
              <a:t/>
            </a:r>
            <a:br>
              <a:rPr lang="pl-PL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39552" y="1628800"/>
            <a:ext cx="814724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dirty="0" smtClean="0"/>
              <a:t> </a:t>
            </a:r>
            <a:endParaRPr lang="cs-CZ" sz="2400" b="1" dirty="0" smtClean="0">
              <a:solidFill>
                <a:srgbClr val="002060"/>
              </a:solidFill>
            </a:endParaRPr>
          </a:p>
          <a:p>
            <a:pPr marL="0" lvl="2" algn="just"/>
            <a:endParaRPr lang="cs-CZ" sz="2400" b="1" dirty="0">
              <a:solidFill>
                <a:srgbClr val="00206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9552" y="338328"/>
            <a:ext cx="8352928" cy="611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/>
              <a:t>Některá doporučení pro předškolní vzdělávání ČŠI (VZ 2015/2016</a:t>
            </a:r>
            <a:r>
              <a:rPr lang="cs-CZ" dirty="0" smtClean="0"/>
              <a:t>) – úroveň školy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cs-CZ" dirty="0"/>
          </a:p>
          <a:p>
            <a:pPr algn="just"/>
            <a:r>
              <a:rPr lang="cs-CZ" dirty="0">
                <a:solidFill>
                  <a:srgbClr val="0070C0"/>
                </a:solidFill>
              </a:rPr>
              <a:t>• Věnovat maximální pozornost osobnostnímu rozvoji každého jednotlivého dítěte</a:t>
            </a:r>
          </a:p>
          <a:p>
            <a:pPr algn="just"/>
            <a:r>
              <a:rPr lang="cs-CZ" dirty="0">
                <a:solidFill>
                  <a:srgbClr val="0070C0"/>
                </a:solidFill>
              </a:rPr>
              <a:t>v průběhu předškolního vzdělávání, odstraňovat formálnost v plánování,</a:t>
            </a:r>
            <a:r>
              <a:rPr lang="cs-CZ" b="1" dirty="0">
                <a:solidFill>
                  <a:srgbClr val="0070C0"/>
                </a:solidFill>
              </a:rPr>
              <a:t> důsledně využívat pedagogickou diagnostiku pro přípravu cílené vzdělávací nabídky</a:t>
            </a:r>
            <a:r>
              <a:rPr lang="cs-CZ" b="1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cs-CZ" b="1" dirty="0">
              <a:solidFill>
                <a:srgbClr val="0070C0"/>
              </a:solidFill>
            </a:endParaRPr>
          </a:p>
          <a:p>
            <a:pPr algn="just"/>
            <a:r>
              <a:rPr lang="cs-CZ" dirty="0">
                <a:solidFill>
                  <a:srgbClr val="0070C0"/>
                </a:solidFill>
              </a:rPr>
              <a:t>•</a:t>
            </a:r>
            <a:r>
              <a:rPr lang="cs-CZ" b="1" dirty="0">
                <a:solidFill>
                  <a:srgbClr val="0070C0"/>
                </a:solidFill>
              </a:rPr>
              <a:t>Věnovat maximální pozornost včasné diagnostice a adekvátním opatřením při případných obtížích ve vzdělávání v MŠ ve spolupráci s rodiči </a:t>
            </a:r>
            <a:r>
              <a:rPr lang="cs-CZ" dirty="0">
                <a:solidFill>
                  <a:srgbClr val="0070C0"/>
                </a:solidFill>
              </a:rPr>
              <a:t>(</a:t>
            </a:r>
            <a:r>
              <a:rPr lang="cs-CZ" dirty="0" smtClean="0">
                <a:solidFill>
                  <a:srgbClr val="0070C0"/>
                </a:solidFill>
              </a:rPr>
              <a:t>i s </a:t>
            </a:r>
            <a:r>
              <a:rPr lang="cs-CZ" dirty="0">
                <a:solidFill>
                  <a:srgbClr val="0070C0"/>
                </a:solidFill>
              </a:rPr>
              <a:t>dalšími </a:t>
            </a:r>
            <a:r>
              <a:rPr lang="cs-CZ" dirty="0" smtClean="0">
                <a:solidFill>
                  <a:srgbClr val="0070C0"/>
                </a:solidFill>
              </a:rPr>
              <a:t>odborníky, zejména </a:t>
            </a:r>
            <a:r>
              <a:rPr lang="cs-CZ" dirty="0">
                <a:solidFill>
                  <a:srgbClr val="0070C0"/>
                </a:solidFill>
              </a:rPr>
              <a:t>v případě dětí se speciálními vzdělávacími potřebami, dětí nadaných a </a:t>
            </a:r>
            <a:r>
              <a:rPr lang="cs-CZ" dirty="0" smtClean="0">
                <a:solidFill>
                  <a:srgbClr val="0070C0"/>
                </a:solidFill>
              </a:rPr>
              <a:t>cizinců).</a:t>
            </a:r>
            <a:endParaRPr lang="cs-CZ" dirty="0">
              <a:solidFill>
                <a:srgbClr val="0070C0"/>
              </a:solidFill>
            </a:endParaRPr>
          </a:p>
          <a:p>
            <a:pPr algn="just"/>
            <a:r>
              <a:rPr lang="cs-CZ" dirty="0">
                <a:solidFill>
                  <a:srgbClr val="0070C0"/>
                </a:solidFill>
              </a:rPr>
              <a:t>• Důsledně naplňovat požadavky RVP PV na takové </a:t>
            </a:r>
            <a:r>
              <a:rPr lang="cs-CZ" b="1" dirty="0">
                <a:solidFill>
                  <a:srgbClr val="0070C0"/>
                </a:solidFill>
              </a:rPr>
              <a:t>metody a formy práce, </a:t>
            </a:r>
            <a:r>
              <a:rPr lang="cs-CZ" dirty="0">
                <a:solidFill>
                  <a:srgbClr val="0070C0"/>
                </a:solidFill>
              </a:rPr>
              <a:t>které </a:t>
            </a:r>
            <a:r>
              <a:rPr lang="cs-CZ" b="1" dirty="0">
                <a:solidFill>
                  <a:srgbClr val="0070C0"/>
                </a:solidFill>
              </a:rPr>
              <a:t>umožní reagovat individuálně na různé potřeby a možnosti jednotlivých dětí, včetně vzdělávacích potřeb speciálních.</a:t>
            </a:r>
          </a:p>
          <a:p>
            <a:pPr algn="just"/>
            <a:r>
              <a:rPr lang="cs-CZ" b="1" dirty="0">
                <a:solidFill>
                  <a:srgbClr val="0070C0"/>
                </a:solidFill>
              </a:rPr>
              <a:t>• Vyhledávat příležitosti k využívání kooperativních a prožitkových forem vzdělávání</a:t>
            </a:r>
            <a:r>
              <a:rPr lang="cs-CZ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cs-CZ" dirty="0" smtClean="0">
                <a:solidFill>
                  <a:srgbClr val="0070C0"/>
                </a:solidFill>
              </a:rPr>
              <a:t> </a:t>
            </a:r>
            <a:endParaRPr lang="cs-CZ" b="1" dirty="0">
              <a:solidFill>
                <a:srgbClr val="FF0000"/>
              </a:solidFill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cs-CZ" dirty="0"/>
          </a:p>
          <a:p>
            <a:pPr marL="285750" indent="-285750" algn="just">
              <a:buFontTx/>
              <a:buChar char="-"/>
            </a:pPr>
            <a:endParaRPr lang="cs-CZ" dirty="0"/>
          </a:p>
          <a:p>
            <a:pPr marL="285750" lvl="0" indent="-285750" algn="just">
              <a:buFontTx/>
              <a:buChar char="-"/>
            </a:pPr>
            <a:endParaRPr lang="cs-CZ" dirty="0"/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cs-CZ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83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251" y="1268760"/>
            <a:ext cx="8784975" cy="46748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1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1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331032"/>
          </a:xfrm>
        </p:spPr>
        <p:txBody>
          <a:bodyPr>
            <a:normAutofit/>
          </a:bodyPr>
          <a:lstStyle/>
          <a:p>
            <a:r>
              <a:rPr lang="cs-CZ" sz="4000" dirty="0" smtClean="0"/>
              <a:t> </a:t>
            </a:r>
            <a:br>
              <a:rPr lang="cs-CZ" sz="4000" dirty="0" smtClean="0"/>
            </a:br>
            <a:r>
              <a:rPr lang="cs-CZ" sz="4000" dirty="0" smtClean="0"/>
              <a:t>---</a:t>
            </a:r>
            <a:r>
              <a:rPr lang="pl-PL" b="1" dirty="0" smtClean="0">
                <a:solidFill>
                  <a:schemeClr val="bg1"/>
                </a:solidFill>
              </a:rPr>
              <a:t> </a:t>
            </a:r>
            <a:r>
              <a:rPr lang="pl-PL" dirty="0"/>
              <a:t/>
            </a:r>
            <a:br>
              <a:rPr lang="pl-PL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39552" y="1628800"/>
            <a:ext cx="814724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dirty="0" smtClean="0"/>
              <a:t> </a:t>
            </a:r>
            <a:endParaRPr lang="cs-CZ" sz="2400" b="1" dirty="0" smtClean="0">
              <a:solidFill>
                <a:srgbClr val="002060"/>
              </a:solidFill>
            </a:endParaRPr>
          </a:p>
          <a:p>
            <a:pPr marL="0" lvl="2" algn="just"/>
            <a:endParaRPr lang="cs-CZ" sz="2400" b="1" dirty="0">
              <a:solidFill>
                <a:srgbClr val="00206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9552" y="338328"/>
            <a:ext cx="8352928" cy="5665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/>
              <a:t>Některá doporučení pro předškolní vzdělávání ČŠI (VZ 2015/2016</a:t>
            </a:r>
            <a:r>
              <a:rPr lang="cs-CZ" dirty="0" smtClean="0"/>
              <a:t>) – úroveň školy</a:t>
            </a:r>
            <a:endParaRPr lang="cs-CZ" dirty="0"/>
          </a:p>
          <a:p>
            <a:pPr algn="just"/>
            <a:r>
              <a:rPr lang="cs-CZ" dirty="0" smtClean="0">
                <a:solidFill>
                  <a:srgbClr val="0070C0"/>
                </a:solidFill>
              </a:rPr>
              <a:t> </a:t>
            </a:r>
            <a:endParaRPr lang="cs-CZ" dirty="0">
              <a:solidFill>
                <a:srgbClr val="0070C0"/>
              </a:solidFill>
            </a:endParaRPr>
          </a:p>
          <a:p>
            <a:pPr algn="just"/>
            <a:r>
              <a:rPr lang="cs-CZ" dirty="0" smtClean="0">
                <a:solidFill>
                  <a:srgbClr val="0070C0"/>
                </a:solidFill>
              </a:rPr>
              <a:t>• V hodnocení pedagogické práce učitelů více využívat formativní hodnocení, pracovat s kritérii a využívat i metodické materiály, které vznikly jako výstupy projektů ESF – například </a:t>
            </a:r>
            <a:r>
              <a:rPr lang="cs-CZ" i="1" dirty="0" smtClean="0">
                <a:solidFill>
                  <a:srgbClr val="0070C0"/>
                </a:solidFill>
              </a:rPr>
              <a:t>Nástroj pro hodnocení kvality práce učitele předškolního vzdělávání</a:t>
            </a:r>
            <a:r>
              <a:rPr lang="cs-CZ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cs-CZ" dirty="0" smtClean="0">
              <a:solidFill>
                <a:srgbClr val="0070C0"/>
              </a:solidFill>
            </a:endParaRPr>
          </a:p>
          <a:p>
            <a:pPr algn="just"/>
            <a:r>
              <a:rPr lang="cs-CZ" dirty="0" smtClean="0">
                <a:solidFill>
                  <a:srgbClr val="0070C0"/>
                </a:solidFill>
              </a:rPr>
              <a:t>• Vzhledem k zavedení povinného posledního ročníku předškolního vzdělávání bude</a:t>
            </a:r>
          </a:p>
          <a:p>
            <a:pPr algn="just"/>
            <a:r>
              <a:rPr lang="cs-CZ" dirty="0" smtClean="0">
                <a:solidFill>
                  <a:srgbClr val="0070C0"/>
                </a:solidFill>
              </a:rPr>
              <a:t>účelné více </a:t>
            </a:r>
            <a:r>
              <a:rPr lang="cs-CZ" b="1" dirty="0" smtClean="0">
                <a:solidFill>
                  <a:srgbClr val="0070C0"/>
                </a:solidFill>
              </a:rPr>
              <a:t>akcentovat DVPP v oblasti podpory a vzdělávání dětí se SVP, včetně dětí</a:t>
            </a:r>
          </a:p>
          <a:p>
            <a:pPr algn="just"/>
            <a:r>
              <a:rPr lang="cs-CZ" b="1" dirty="0" smtClean="0">
                <a:solidFill>
                  <a:srgbClr val="0070C0"/>
                </a:solidFill>
              </a:rPr>
              <a:t>z méně podnětného nebo kulturně odlišného prostředí.  </a:t>
            </a:r>
          </a:p>
          <a:p>
            <a:pPr algn="just"/>
            <a:endParaRPr lang="cs-CZ" b="1" dirty="0" smtClean="0">
              <a:solidFill>
                <a:srgbClr val="0070C0"/>
              </a:solidFill>
            </a:endParaRPr>
          </a:p>
          <a:p>
            <a:pPr algn="just"/>
            <a:r>
              <a:rPr lang="cs-CZ" b="1" dirty="0" smtClean="0">
                <a:solidFill>
                  <a:srgbClr val="0070C0"/>
                </a:solidFill>
              </a:rPr>
              <a:t>• Větší využitelnosti poznatků nabytých v rámci DVPP je vhodné dosahovat také vytvářením příležitostí pro sdílení v rámci pedagogického sboru (kdy účastník DVPP nové poznatky diskutuje i s dalšími kolegy), společným plánováním a výměnou zkušeností.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cs-CZ" dirty="0"/>
          </a:p>
          <a:p>
            <a:pPr marL="285750" indent="-285750" algn="just">
              <a:buFontTx/>
              <a:buChar char="-"/>
            </a:pPr>
            <a:endParaRPr lang="cs-CZ" dirty="0"/>
          </a:p>
          <a:p>
            <a:pPr marL="285750" lvl="0" indent="-285750" algn="just">
              <a:buFontTx/>
              <a:buChar char="-"/>
            </a:pPr>
            <a:endParaRPr lang="cs-CZ" dirty="0"/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cs-CZ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98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251" y="1268760"/>
            <a:ext cx="8784975" cy="46748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1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1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331032"/>
          </a:xfrm>
        </p:spPr>
        <p:txBody>
          <a:bodyPr>
            <a:normAutofit/>
          </a:bodyPr>
          <a:lstStyle/>
          <a:p>
            <a:r>
              <a:rPr lang="cs-CZ" sz="4000" dirty="0" smtClean="0"/>
              <a:t> </a:t>
            </a:r>
            <a:br>
              <a:rPr lang="cs-CZ" sz="4000" dirty="0" smtClean="0"/>
            </a:br>
            <a:r>
              <a:rPr lang="cs-CZ" sz="4000" dirty="0" smtClean="0"/>
              <a:t>---</a:t>
            </a:r>
            <a:r>
              <a:rPr lang="pl-PL" b="1" dirty="0" smtClean="0">
                <a:solidFill>
                  <a:schemeClr val="bg1"/>
                </a:solidFill>
              </a:rPr>
              <a:t> </a:t>
            </a:r>
            <a:r>
              <a:rPr lang="pl-PL" dirty="0"/>
              <a:t/>
            </a:r>
            <a:br>
              <a:rPr lang="pl-PL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39552" y="1628800"/>
            <a:ext cx="814724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dirty="0" smtClean="0"/>
              <a:t> </a:t>
            </a:r>
            <a:endParaRPr lang="cs-CZ" sz="2400" b="1" dirty="0" smtClean="0">
              <a:solidFill>
                <a:srgbClr val="002060"/>
              </a:solidFill>
            </a:endParaRPr>
          </a:p>
          <a:p>
            <a:pPr marL="0" lvl="2" algn="just"/>
            <a:endParaRPr lang="cs-CZ" sz="2400" b="1" dirty="0">
              <a:solidFill>
                <a:srgbClr val="00206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9552" y="338328"/>
            <a:ext cx="8352928" cy="5495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/>
              <a:t>Některá doporučení pro předškolní vzdělávání ČŠI (VZ 2015/2016)</a:t>
            </a:r>
          </a:p>
          <a:p>
            <a:pPr algn="just"/>
            <a:r>
              <a:rPr lang="cs-CZ" dirty="0" smtClean="0"/>
              <a:t>Úroveň  </a:t>
            </a:r>
            <a:r>
              <a:rPr lang="cs-CZ" dirty="0"/>
              <a:t>školy, úroveň zřizovatele</a:t>
            </a:r>
            <a:r>
              <a:rPr lang="cs-CZ" dirty="0" smtClean="0"/>
              <a:t>:</a:t>
            </a:r>
          </a:p>
          <a:p>
            <a:pPr algn="just"/>
            <a:endParaRPr lang="cs-CZ" dirty="0"/>
          </a:p>
          <a:p>
            <a:pPr algn="just"/>
            <a:r>
              <a:rPr lang="cs-CZ" dirty="0">
                <a:solidFill>
                  <a:srgbClr val="0070C0"/>
                </a:solidFill>
              </a:rPr>
              <a:t>• Snížení úvazku ředitele školy využívat ke zkvalitnění pedagogického vedení školy (zvyšování kvality pedagogického procesu a zlepšování výsledků předškolního vzdělávání, metodického vedení a koučování učitelů apod</a:t>
            </a:r>
            <a:r>
              <a:rPr lang="cs-CZ" dirty="0" smtClean="0">
                <a:solidFill>
                  <a:srgbClr val="0070C0"/>
                </a:solidFill>
              </a:rPr>
              <a:t>.).</a:t>
            </a:r>
          </a:p>
          <a:p>
            <a:pPr algn="just"/>
            <a:endParaRPr lang="cs-CZ" dirty="0">
              <a:solidFill>
                <a:srgbClr val="0070C0"/>
              </a:solidFill>
            </a:endParaRPr>
          </a:p>
          <a:p>
            <a:pPr algn="just"/>
            <a:r>
              <a:rPr lang="cs-CZ" dirty="0">
                <a:solidFill>
                  <a:srgbClr val="0070C0"/>
                </a:solidFill>
              </a:rPr>
              <a:t>• Propojovat externí a vlastní hodnocení školy, důsledně pracovat s výsledky externího hodnocení školy a navazovat na ně v rámci vlastního hodnocení, celkově zkvalitnit vnitřní evaluační systém a jeho využití pro zefektivnění vzdělávání a celkové činnosti školy</a:t>
            </a:r>
            <a:r>
              <a:rPr lang="cs-CZ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cs-CZ" dirty="0">
              <a:solidFill>
                <a:srgbClr val="0070C0"/>
              </a:solidFill>
            </a:endParaRPr>
          </a:p>
          <a:p>
            <a:pPr algn="just"/>
            <a:r>
              <a:rPr lang="cs-CZ" b="1" dirty="0">
                <a:solidFill>
                  <a:srgbClr val="0070C0"/>
                </a:solidFill>
              </a:rPr>
              <a:t>• Využít práce v rámci realizace tzv. místních akčních plánů k podpoře spolupráce škol, výměny zkušeností v oblasti práce s dětmi se SVP, k propojování externího a vlastního hodnocení školy, ke spolupráci s rodiči apod.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cs-CZ" dirty="0"/>
          </a:p>
          <a:p>
            <a:pPr marL="285750" indent="-285750" algn="just">
              <a:buFontTx/>
              <a:buChar char="-"/>
            </a:pPr>
            <a:endParaRPr lang="cs-CZ" dirty="0"/>
          </a:p>
          <a:p>
            <a:pPr marL="285750" lvl="0" indent="-285750" algn="just">
              <a:buFontTx/>
              <a:buChar char="-"/>
            </a:pPr>
            <a:endParaRPr lang="cs-CZ" dirty="0"/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cs-CZ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47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16632"/>
            <a:ext cx="7408333" cy="6009531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cs-CZ" sz="6400" dirty="0" smtClean="0">
                <a:latin typeface="Candara" panose="020E0502030303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cs-CZ" sz="6400" b="1" dirty="0">
                <a:solidFill>
                  <a:schemeClr val="tx1"/>
                </a:solidFill>
                <a:latin typeface="Candara" panose="020E0502030303020204" pitchFamily="34" charset="0"/>
              </a:rPr>
              <a:t>Přínos projektu z pohledu České školní inspekce</a:t>
            </a:r>
          </a:p>
          <a:p>
            <a:pPr marL="0" indent="0" algn="just">
              <a:buNone/>
            </a:pPr>
            <a:endParaRPr lang="cs-CZ" sz="6400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6400" b="1" dirty="0">
                <a:solidFill>
                  <a:srgbClr val="0070C0"/>
                </a:solidFill>
                <a:latin typeface="Candara" panose="020E0502030303020204" pitchFamily="34" charset="0"/>
              </a:rPr>
              <a:t>Podpora partnerství na lokální úrovni </a:t>
            </a:r>
          </a:p>
          <a:p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Začala, probíhá a rozvíjí se vzájemná  otevřená diskuse a spolupráce  mnoha  aktérů podílejících se na institucionálním  vzdělávání dětí předškolního věku ve městě Brně. Podařilo se propojit vzájemnou </a:t>
            </a:r>
            <a:r>
              <a:rPr lang="cs-CZ" sz="64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spolupráci </a:t>
            </a: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zřizovatelů  škol, mateřských, základních a speciálních škol, neziskových organizací, </a:t>
            </a:r>
            <a:r>
              <a:rPr lang="cs-CZ" sz="64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 rodičů dětí…</a:t>
            </a:r>
            <a:endParaRPr lang="cs-CZ" sz="6400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endParaRPr lang="cs-CZ" sz="6400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6400" b="1" dirty="0">
                <a:solidFill>
                  <a:srgbClr val="0070C0"/>
                </a:solidFill>
                <a:latin typeface="Candara" panose="020E0502030303020204" pitchFamily="34" charset="0"/>
              </a:rPr>
              <a:t>Informovanost rodičů</a:t>
            </a:r>
          </a:p>
          <a:p>
            <a:pPr marL="0" indent="0">
              <a:buNone/>
            </a:pP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      Realizaci projektu velmi podpořily webové stránky projektu i informativní letáky .</a:t>
            </a:r>
          </a:p>
          <a:p>
            <a:pPr marL="0" indent="0">
              <a:buNone/>
            </a:pP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      Zajistily informovanost  o aktivitách projektu  i vzdělávacích akcích pro rodiče  </a:t>
            </a:r>
          </a:p>
          <a:p>
            <a:pPr marL="0" indent="0">
              <a:buNone/>
            </a:pP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       (mělo by napomoci školám nastavit </a:t>
            </a:r>
            <a:r>
              <a:rPr lang="cs-CZ" sz="6400" b="1" dirty="0">
                <a:solidFill>
                  <a:srgbClr val="0070C0"/>
                </a:solidFill>
                <a:latin typeface="Candara" panose="020E0502030303020204" pitchFamily="34" charset="0"/>
              </a:rPr>
              <a:t>aktivní </a:t>
            </a: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spolupráci rodičů</a:t>
            </a:r>
            <a:r>
              <a:rPr lang="cs-CZ" sz="64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).</a:t>
            </a:r>
            <a:endParaRPr lang="cs-CZ" sz="6400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/>
            </a:r>
            <a:b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</a:br>
            <a:r>
              <a:rPr lang="cs-CZ" sz="64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Profesní </a:t>
            </a:r>
            <a:r>
              <a:rPr lang="cs-CZ" sz="6400" b="1" dirty="0">
                <a:solidFill>
                  <a:srgbClr val="0070C0"/>
                </a:solidFill>
                <a:latin typeface="Candara" panose="020E0502030303020204" pitchFamily="34" charset="0"/>
              </a:rPr>
              <a:t>rozvoj pedagogů.</a:t>
            </a:r>
          </a:p>
          <a:p>
            <a:pPr marL="0" indent="0">
              <a:buNone/>
            </a:pP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        </a:t>
            </a:r>
            <a:r>
              <a:rPr lang="cs-CZ" sz="64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Proškolování  </a:t>
            </a: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vedoucích pracovníků škol i aktivních učitelů v aktuálních  </a:t>
            </a:r>
          </a:p>
          <a:p>
            <a:pPr marL="0" indent="0">
              <a:buNone/>
            </a:pP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        </a:t>
            </a:r>
            <a:r>
              <a:rPr lang="cs-CZ" sz="64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tématech </a:t>
            </a: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(nejen </a:t>
            </a:r>
            <a:r>
              <a:rPr lang="cs-CZ" sz="64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ČŠI</a:t>
            </a: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, ale byly zohledněny vlastní </a:t>
            </a:r>
            <a:r>
              <a:rPr lang="cs-CZ" sz="64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potřeby škol </a:t>
            </a: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při výběru </a:t>
            </a:r>
            <a:r>
              <a:rPr lang="cs-CZ" sz="64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témat</a:t>
            </a: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:</a:t>
            </a:r>
          </a:p>
          <a:p>
            <a:pPr marL="0" indent="0">
              <a:buNone/>
            </a:pP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        podpora osobnosti dítěte, pedagogická diagnostika, metody, formy vzdělávání, </a:t>
            </a:r>
          </a:p>
          <a:p>
            <a:pPr marL="0" indent="0">
              <a:buNone/>
            </a:pP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        podpora gramotností, řízení školy, právní oblast, vzdělávání dětí se </a:t>
            </a:r>
            <a:r>
              <a:rPr lang="cs-CZ" sz="64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SVP).  </a:t>
            </a:r>
            <a:endParaRPr lang="cs-CZ" sz="6400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        Kvalita seminářů – podařilo se zajistit výborné, profesně uznávané lektory   </a:t>
            </a:r>
          </a:p>
          <a:p>
            <a:pPr marL="0" indent="0">
              <a:buNone/>
            </a:pP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        vzdělávacích akcí pro rodiče i pedagogy, lektory na </a:t>
            </a:r>
            <a:r>
              <a:rPr lang="cs-CZ" sz="64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konferencích.</a:t>
            </a:r>
            <a:endParaRPr lang="cs-CZ" sz="6400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cs-CZ" sz="6400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cs-CZ" sz="6400" b="1" dirty="0">
                <a:solidFill>
                  <a:srgbClr val="0070C0"/>
                </a:solidFill>
                <a:latin typeface="Candara" panose="020E0502030303020204" pitchFamily="34" charset="0"/>
              </a:rPr>
              <a:t>Podpora vzájemného učení mezi školami </a:t>
            </a:r>
          </a:p>
          <a:p>
            <a:pPr marL="0" indent="0">
              <a:buNone/>
            </a:pP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        Sdílení příkladů inspirativní praxe  -  návštěvy, hospitace, společné semináře – </a:t>
            </a:r>
          </a:p>
          <a:p>
            <a:pPr marL="0" indent="0">
              <a:buNone/>
            </a:pP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        školy se samy chtěly </a:t>
            </a:r>
            <a:r>
              <a:rPr lang="cs-CZ" sz="64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prezentovat.</a:t>
            </a:r>
            <a:endParaRPr lang="cs-CZ" sz="6400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 </a:t>
            </a:r>
            <a:r>
              <a:rPr lang="cs-CZ" sz="4400" dirty="0" smtClean="0"/>
              <a:t>- </a:t>
            </a:r>
          </a:p>
          <a:p>
            <a:pPr marL="0" indent="0" algn="ctr">
              <a:buNone/>
            </a:pPr>
            <a:r>
              <a:rPr lang="cs-CZ" sz="4400" dirty="0" smtClean="0"/>
              <a:t> 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algn="just"/>
            <a:endParaRPr lang="cs-CZ" sz="2800" dirty="0"/>
          </a:p>
          <a:p>
            <a:pPr marL="0" lvl="2" indent="0" algn="ctr">
              <a:buNone/>
            </a:pPr>
            <a:r>
              <a:rPr lang="cs-CZ" sz="4000" b="1" dirty="0" smtClean="0">
                <a:latin typeface="Calibri" panose="020F0502020204030204" pitchFamily="34" charset="0"/>
              </a:rPr>
              <a:t>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240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16632"/>
            <a:ext cx="7408333" cy="6009531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cs-CZ" sz="6400" dirty="0" smtClean="0">
                <a:latin typeface="Candara" panose="020E0502030303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cs-CZ" sz="6400" b="1" dirty="0">
                <a:solidFill>
                  <a:schemeClr val="tx1"/>
                </a:solidFill>
                <a:latin typeface="Candara" panose="020E0502030303020204" pitchFamily="34" charset="0"/>
              </a:rPr>
              <a:t>Přínos projektu z pohledu České školní inspekce</a:t>
            </a:r>
          </a:p>
          <a:p>
            <a:pPr marL="0" indent="0" algn="just">
              <a:buNone/>
            </a:pPr>
            <a:r>
              <a:rPr lang="cs-CZ" sz="6400" dirty="0" smtClean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endParaRPr lang="cs-CZ" sz="6400" dirty="0" smtClean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endParaRPr lang="cs-CZ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endParaRPr lang="cs-CZ" dirty="0" smtClean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endParaRPr lang="cs-CZ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endParaRPr lang="cs-CZ" dirty="0" smtClean="0"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cs-CZ" sz="6400" b="1" dirty="0">
                <a:solidFill>
                  <a:srgbClr val="0070C0"/>
                </a:solidFill>
                <a:latin typeface="Candara" panose="020E0502030303020204" pitchFamily="34" charset="0"/>
              </a:rPr>
              <a:t>Podpora kvality vlastního hodnocení školy</a:t>
            </a:r>
            <a:endParaRPr lang="cs-CZ" sz="6400" b="1" dirty="0">
              <a:latin typeface="Candara" panose="020E0502030303020204" pitchFamily="34" charset="0"/>
            </a:endParaRPr>
          </a:p>
          <a:p>
            <a:pPr marL="0" indent="0" algn="just">
              <a:buNone/>
            </a:pP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 Propojování   externího a vlastního  hodnocení školy, </a:t>
            </a:r>
            <a:r>
              <a:rPr lang="cs-CZ" sz="64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práce s </a:t>
            </a: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výsledky externího hodnocení </a:t>
            </a:r>
            <a:r>
              <a:rPr lang="cs-CZ" sz="64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školy, návaznost v </a:t>
            </a: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rámci vlastního hodnocení, celkově </a:t>
            </a:r>
            <a:r>
              <a:rPr lang="cs-CZ" sz="64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zkvalitnění vnitřního evaluačního systému </a:t>
            </a: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a jeho využití pro zefektivnění vzdělávání a celkové činnosti školy.</a:t>
            </a:r>
          </a:p>
          <a:p>
            <a:pPr marL="0" indent="0" algn="just">
              <a:buNone/>
            </a:pPr>
            <a:endParaRPr lang="cs-CZ" sz="6400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6400" b="1" dirty="0">
                <a:solidFill>
                  <a:srgbClr val="0070C0"/>
                </a:solidFill>
                <a:latin typeface="Candara" panose="020E0502030303020204" pitchFamily="34" charset="0"/>
              </a:rPr>
              <a:t>Materiální podpora </a:t>
            </a:r>
            <a:r>
              <a:rPr lang="cs-CZ" sz="64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škol</a:t>
            </a:r>
          </a:p>
          <a:p>
            <a:pPr marL="0" indent="0" algn="just">
              <a:buNone/>
            </a:pPr>
            <a:r>
              <a:rPr lang="cs-CZ" sz="6400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      </a:t>
            </a:r>
            <a:r>
              <a:rPr lang="cs-CZ" sz="6400" dirty="0" smtClean="0">
                <a:solidFill>
                  <a:srgbClr val="0070C0"/>
                </a:solidFill>
                <a:latin typeface="Candara" panose="020E0502030303020204" pitchFamily="34" charset="0"/>
              </a:rPr>
              <a:t>Papíry, kvalitní didaktická pomůcka</a:t>
            </a:r>
            <a:endParaRPr lang="cs-CZ" sz="6400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pPr marL="0" indent="0" algn="just">
              <a:buNone/>
            </a:pP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</a:rPr>
              <a:t>     </a:t>
            </a:r>
          </a:p>
          <a:p>
            <a:pPr algn="just"/>
            <a:endParaRPr lang="cs-CZ" sz="6400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6400" b="1" dirty="0">
                <a:solidFill>
                  <a:srgbClr val="0070C0"/>
                </a:solidFill>
                <a:latin typeface="Candara" panose="020E0502030303020204" pitchFamily="34" charset="0"/>
              </a:rPr>
              <a:t>Další podpora kvality vzdělávání v MAP – </a:t>
            </a:r>
            <a:r>
              <a:rPr lang="cs-CZ" sz="6400" b="1" dirty="0">
                <a:solidFill>
                  <a:srgbClr val="0070C0"/>
                </a:solidFill>
                <a:latin typeface="Candara" panose="020E0502030303020204" pitchFamily="34" charset="0"/>
                <a:cs typeface="Times New Roman" panose="02020603050405020304" pitchFamily="18" charset="0"/>
              </a:rPr>
              <a:t>d</a:t>
            </a:r>
            <a:r>
              <a:rPr lang="cs-CZ" sz="6400" b="1" dirty="0">
                <a:solidFill>
                  <a:srgbClr val="0070C0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ostupnost – inkluze - kvalita</a:t>
            </a:r>
          </a:p>
          <a:p>
            <a:pPr lvl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Vytváření podmínek pro podporu dětí a žáků ohrožených školním neúspěchem    </a:t>
            </a:r>
          </a:p>
          <a:p>
            <a:pPr lvl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Vzdělávání pedagogických pracovníků  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 a spolupráce s rodiči 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rozvoje matematické  a čtenářské </a:t>
            </a:r>
            <a:r>
              <a:rPr lang="cs-CZ" sz="6400" dirty="0" err="1">
                <a:solidFill>
                  <a:srgbClr val="0070C0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pregramotnosti</a:t>
            </a: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polytechnického vzdělávání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6400" dirty="0">
                <a:solidFill>
                  <a:srgbClr val="0070C0"/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plynulého a úspěšného přechodu z předškolního do základního vzdělávání</a:t>
            </a:r>
          </a:p>
          <a:p>
            <a:pPr marL="0" indent="0" algn="ctr">
              <a:buNone/>
            </a:pPr>
            <a:endParaRPr lang="cs-CZ" sz="6400" dirty="0"/>
          </a:p>
          <a:p>
            <a:pPr marL="0" indent="0" algn="ctr">
              <a:buNone/>
            </a:pPr>
            <a:endParaRPr lang="cs-CZ" sz="6400" dirty="0" smtClean="0"/>
          </a:p>
          <a:p>
            <a:pPr marL="0" indent="0" algn="ctr">
              <a:buNone/>
            </a:pPr>
            <a:r>
              <a:rPr lang="cs-CZ" sz="6400" dirty="0" smtClean="0"/>
              <a:t> </a:t>
            </a:r>
          </a:p>
          <a:p>
            <a:pPr marL="0" indent="0" algn="ctr">
              <a:buNone/>
            </a:pPr>
            <a:r>
              <a:rPr lang="cs-CZ" sz="6400" dirty="0" smtClean="0"/>
              <a:t> </a:t>
            </a:r>
          </a:p>
          <a:p>
            <a:pPr marL="0" indent="0" algn="ctr">
              <a:buNone/>
            </a:pPr>
            <a:endParaRPr lang="cs-CZ" sz="6400" dirty="0" smtClean="0"/>
          </a:p>
          <a:p>
            <a:pPr marL="0" indent="0">
              <a:buNone/>
            </a:pPr>
            <a:endParaRPr lang="cs-CZ" dirty="0" smtClean="0"/>
          </a:p>
          <a:p>
            <a:pPr algn="just"/>
            <a:endParaRPr lang="cs-CZ" sz="2800" dirty="0"/>
          </a:p>
          <a:p>
            <a:pPr marL="0" lvl="2" indent="0" algn="ctr">
              <a:buNone/>
            </a:pPr>
            <a:r>
              <a:rPr lang="cs-CZ" sz="4000" b="1" dirty="0" smtClean="0">
                <a:latin typeface="Calibri" panose="020F0502020204030204" pitchFamily="34" charset="0"/>
              </a:rPr>
              <a:t>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06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Nadpis 2"/>
          <p:cNvSpPr txBox="1">
            <a:spLocks/>
          </p:cNvSpPr>
          <p:nvPr/>
        </p:nvSpPr>
        <p:spPr>
          <a:xfrm>
            <a:off x="457200" y="450954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mtClean="0"/>
              <a:t>Děkuji za pozornost.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359" y="2420888"/>
            <a:ext cx="7407282" cy="345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21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1619</TotalTime>
  <Words>727</Words>
  <Application>Microsoft Office PowerPoint</Application>
  <PresentationFormat>Předvádění na obrazovce (4:3)</PresentationFormat>
  <Paragraphs>155</Paragraphs>
  <Slides>9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Candara</vt:lpstr>
      <vt:lpstr>Symbol</vt:lpstr>
      <vt:lpstr>Times New Roman</vt:lpstr>
      <vt:lpstr>Wingdings</vt:lpstr>
      <vt:lpstr>Vlnění</vt:lpstr>
      <vt:lpstr>                  </vt:lpstr>
      <vt:lpstr>     -</vt:lpstr>
      <vt:lpstr>  ---   </vt:lpstr>
      <vt:lpstr>  ---   </vt:lpstr>
      <vt:lpstr>  ---   </vt:lpstr>
      <vt:lpstr>  ---   </vt:lpstr>
      <vt:lpstr> </vt:lpstr>
      <vt:lpstr> </vt:lpstr>
      <vt:lpstr> </vt:lpstr>
    </vt:vector>
  </TitlesOfParts>
  <Company>ÚMČ Brno-Židenice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ZÁŠKOLÁCTVÍ</dc:title>
  <dc:creator>Jaroslav Kundrát</dc:creator>
  <cp:lastModifiedBy>Irena Cechova</cp:lastModifiedBy>
  <cp:revision>156</cp:revision>
  <cp:lastPrinted>2017-10-18T10:20:57Z</cp:lastPrinted>
  <dcterms:created xsi:type="dcterms:W3CDTF">2014-08-12T06:56:53Z</dcterms:created>
  <dcterms:modified xsi:type="dcterms:W3CDTF">2017-10-18T10:22:49Z</dcterms:modified>
</cp:coreProperties>
</file>