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02" r:id="rId2"/>
    <p:sldId id="316" r:id="rId3"/>
    <p:sldId id="297" r:id="rId4"/>
    <p:sldId id="305" r:id="rId5"/>
    <p:sldId id="314" r:id="rId6"/>
    <p:sldId id="315" r:id="rId7"/>
    <p:sldId id="308" r:id="rId8"/>
    <p:sldId id="311" r:id="rId9"/>
    <p:sldId id="317" r:id="rId10"/>
    <p:sldId id="318" r:id="rId11"/>
    <p:sldId id="319" r:id="rId12"/>
    <p:sldId id="29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8"/>
    <a:srgbClr val="0F3C72"/>
    <a:srgbClr val="95BBDA"/>
    <a:srgbClr val="EA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4592"/>
  </p:normalViewPr>
  <p:slideViewPr>
    <p:cSldViewPr snapToGrid="0" showGuides="1">
      <p:cViewPr varScale="1">
        <p:scale>
          <a:sx n="72" d="100"/>
          <a:sy n="72" d="100"/>
        </p:scale>
        <p:origin x="169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1E64CB-04A1-4E7C-A709-222EC05BBB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679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8814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87978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703667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70638" y="1366838"/>
            <a:ext cx="1798637" cy="5086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1550" y="1366838"/>
            <a:ext cx="5246688" cy="5086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76837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387098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57276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550" y="2517775"/>
            <a:ext cx="3522663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17775"/>
            <a:ext cx="3522662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52729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9902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78142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57314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0093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42877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orm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366838"/>
            <a:ext cx="71977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517775"/>
            <a:ext cx="719772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3725" y="692150"/>
            <a:ext cx="5013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9763"/>
            <a:ext cx="50085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3778250"/>
            <a:ext cx="8140700" cy="971550"/>
          </a:xfrm>
        </p:spPr>
        <p:txBody>
          <a:bodyPr/>
          <a:lstStyle/>
          <a:p>
            <a:r>
              <a:rPr lang="cs-CZ" dirty="0" smtClean="0"/>
              <a:t>Praktické otázky  spolupráce Úřadu pro mezinárodněprávní ochranu dětí se školami</a:t>
            </a:r>
            <a:endParaRPr lang="cs-CZ" dirty="0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28625" y="55118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85775" y="3684588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28625" y="61722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Rectangle 3"/>
          <p:cNvSpPr txBox="1">
            <a:spLocks noChangeArrowheads="1"/>
          </p:cNvSpPr>
          <p:nvPr/>
        </p:nvSpPr>
        <p:spPr bwMode="auto">
          <a:xfrm>
            <a:off x="469900" y="55118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600"/>
              </a:spcBef>
            </a:pPr>
            <a:r>
              <a:rPr lang="cs-CZ" sz="2000" b="1" dirty="0">
                <a:solidFill>
                  <a:srgbClr val="0F3C72"/>
                </a:solidFill>
              </a:rPr>
              <a:t>JUDr. </a:t>
            </a:r>
            <a:r>
              <a:rPr lang="cs-CZ" sz="2000" b="1" dirty="0" smtClean="0">
                <a:solidFill>
                  <a:srgbClr val="0F3C72"/>
                </a:solidFill>
              </a:rPr>
              <a:t>Ing. Zdeněk </a:t>
            </a:r>
            <a:r>
              <a:rPr lang="cs-CZ" sz="2000" b="1" dirty="0">
                <a:solidFill>
                  <a:srgbClr val="0F3C72"/>
                </a:solidFill>
              </a:rPr>
              <a:t>Kapitán, Ph.D</a:t>
            </a:r>
            <a:r>
              <a:rPr lang="cs-CZ" sz="2000" b="1" dirty="0" smtClean="0">
                <a:solidFill>
                  <a:srgbClr val="0F3C72"/>
                </a:solidFill>
              </a:rPr>
              <a:t>., ředitel úřadu</a:t>
            </a:r>
            <a:endParaRPr lang="cs-CZ" sz="2000" b="1" dirty="0">
              <a:solidFill>
                <a:srgbClr val="0F3C72"/>
              </a:solidFill>
            </a:endParaRPr>
          </a:p>
        </p:txBody>
      </p:sp>
      <p:sp>
        <p:nvSpPr>
          <p:cNvPr id="2056" name="Rectangle 3"/>
          <p:cNvSpPr txBox="1">
            <a:spLocks noChangeArrowheads="1"/>
          </p:cNvSpPr>
          <p:nvPr/>
        </p:nvSpPr>
        <p:spPr bwMode="auto">
          <a:xfrm>
            <a:off x="485775" y="48514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sz="2000" dirty="0">
                <a:solidFill>
                  <a:srgbClr val="003C78"/>
                </a:solidFill>
              </a:rPr>
              <a:t>Závěrečné setkání projektu Místní akční plán rozvoje vzdělávání ve městě Brně, </a:t>
            </a:r>
            <a:r>
              <a:rPr lang="cs-CZ" sz="2000" dirty="0" smtClean="0">
                <a:solidFill>
                  <a:srgbClr val="003C78"/>
                </a:solidFill>
              </a:rPr>
              <a:t>CZ.02.3.68/0.0/0.0/15_005/0000092, </a:t>
            </a:r>
            <a:r>
              <a:rPr lang="cs-CZ" sz="2000" dirty="0" smtClean="0">
                <a:solidFill>
                  <a:srgbClr val="0F3C72"/>
                </a:solidFill>
              </a:rPr>
              <a:t>18. října 2017</a:t>
            </a:r>
            <a:endParaRPr lang="cs-CZ" sz="2000" dirty="0">
              <a:solidFill>
                <a:srgbClr val="0F3C72"/>
              </a:solidFill>
            </a:endParaRPr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459649" y="48514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57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smtClean="0"/>
              <a:t>Praktická zkušenost ÚMPOD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řada učitelů a ředitelů zaujme ve prospěch dítěte jednoznačný názor, přestože znamená konfliktní vztah s rodiči či jinými vztahovými osobami</a:t>
            </a:r>
            <a:endParaRPr lang="cs-CZ" sz="24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školy umožňují provádět pohovory s dětmi na půdě školy a zajišťují tak dětem bezpečné prostředí</a:t>
            </a:r>
            <a:endParaRPr lang="cs-CZ" sz="24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při</a:t>
            </a:r>
            <a:r>
              <a:rPr lang="cs-CZ" sz="2400" dirty="0"/>
              <a:t> účasti na případové </a:t>
            </a:r>
            <a:r>
              <a:rPr lang="cs-CZ" sz="2400" dirty="0" smtClean="0"/>
              <a:t>konferenci učitel, školní psycholog nebo školní speciální pedagog přináší cenné informace o dítěti, ale často také nejlepší obecný náhled na situaci</a:t>
            </a:r>
            <a:endParaRPr lang="cs-CZ" sz="2400" dirty="0"/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61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smtClean="0"/>
              <a:t>Nabídky a oblasti spolupráce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chceme pokračovat v tom, co dobře funguje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nabízíme spolupráci při zjišťování okolností školní docházky českých dětí v cizině (čím dříve se o dítě zajímáme, tím větší šance je, že případ neskončí fatálně)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rádi bychom o své činnosti školy více informovali </a:t>
            </a:r>
            <a:r>
              <a:rPr lang="mr-IN" sz="2200" dirty="0" smtClean="0"/>
              <a:t>–</a:t>
            </a:r>
            <a:r>
              <a:rPr lang="cs-CZ" sz="2200" dirty="0" smtClean="0"/>
              <a:t> samy děti volají po tom, že by jejich ochraně pomohlo, kdyby o existenci ÚMPOD věděl učitel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usilujeme hledat možnosti spolupráce při podpoře „životních podmínek“ konkrétních dětí tak, aby to pro školy bylo kapacitně, osobně i vztahově přijatelné</a:t>
            </a:r>
            <a:endParaRPr lang="cs-CZ" sz="2200" dirty="0"/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2784156"/>
            <a:ext cx="7197725" cy="1285516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cs-CZ" dirty="0" smtClean="0"/>
              <a:t>Velký dík za celý tým ÚMPOD.</a:t>
            </a:r>
            <a:br>
              <a:rPr lang="cs-CZ" dirty="0" smtClean="0"/>
            </a:br>
            <a:r>
              <a:rPr lang="cs-CZ" b="0" dirty="0" smtClean="0"/>
              <a:t>Hezký zbytek dne.</a:t>
            </a:r>
          </a:p>
        </p:txBody>
      </p:sp>
      <p:sp>
        <p:nvSpPr>
          <p:cNvPr id="5123" name="Line 20"/>
          <p:cNvSpPr>
            <a:spLocks noChangeShapeType="1"/>
          </p:cNvSpPr>
          <p:nvPr/>
        </p:nvSpPr>
        <p:spPr bwMode="auto">
          <a:xfrm>
            <a:off x="985838" y="4069672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4" name="Line 21"/>
          <p:cNvSpPr>
            <a:spLocks noChangeShapeType="1"/>
          </p:cNvSpPr>
          <p:nvPr/>
        </p:nvSpPr>
        <p:spPr bwMode="auto">
          <a:xfrm>
            <a:off x="985838" y="2784156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algn="just" eaLnBrk="1" hangingPunct="1"/>
            <a:r>
              <a:rPr lang="cs-CZ" dirty="0" smtClean="0"/>
              <a:t>Průřezové představení činnosti.</a:t>
            </a:r>
          </a:p>
        </p:txBody>
      </p:sp>
      <p:sp>
        <p:nvSpPr>
          <p:cNvPr id="5123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4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8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Agendy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361950" indent="-361950" algn="just" eaLnBrk="1" hangingPunct="1">
              <a:spcBef>
                <a:spcPct val="0"/>
              </a:spcBef>
              <a:tabLst>
                <a:tab pos="349250" algn="l"/>
              </a:tabLst>
            </a:pPr>
            <a:r>
              <a:rPr lang="cs-CZ" sz="2200" dirty="0" smtClean="0"/>
              <a:t>právní pomoc při </a:t>
            </a:r>
            <a:r>
              <a:rPr lang="cs-CZ" sz="2200" b="1" dirty="0" smtClean="0"/>
              <a:t>přeshraničním</a:t>
            </a:r>
            <a:r>
              <a:rPr lang="cs-CZ" sz="2200" dirty="0" smtClean="0"/>
              <a:t> </a:t>
            </a:r>
            <a:r>
              <a:rPr lang="cs-CZ" sz="2200" b="1" dirty="0" smtClean="0"/>
              <a:t>vymáhání</a:t>
            </a:r>
            <a:r>
              <a:rPr lang="cs-CZ" sz="2200" dirty="0" smtClean="0"/>
              <a:t> </a:t>
            </a:r>
            <a:r>
              <a:rPr lang="cs-CZ" sz="2200" b="1" dirty="0" smtClean="0"/>
              <a:t>výživného</a:t>
            </a:r>
            <a:r>
              <a:rPr lang="cs-CZ" sz="2200" dirty="0" smtClean="0"/>
              <a:t> (cca 1 000 nových ročně, cca 4 200 živých věcí)</a:t>
            </a:r>
          </a:p>
          <a:p>
            <a:pPr marL="361950" indent="-361950" algn="just" eaLnBrk="1" hangingPunct="1">
              <a:spcBef>
                <a:spcPct val="0"/>
              </a:spcBef>
              <a:tabLst>
                <a:tab pos="349250" algn="l"/>
              </a:tabLst>
            </a:pPr>
            <a:r>
              <a:rPr lang="cs-CZ" sz="2200" b="1" dirty="0" smtClean="0"/>
              <a:t>mezinárodní únosy dětí </a:t>
            </a:r>
            <a:r>
              <a:rPr lang="cs-CZ" sz="2200" dirty="0" smtClean="0"/>
              <a:t>(cca 60 ročně)</a:t>
            </a:r>
          </a:p>
          <a:p>
            <a:pPr marL="361950" indent="-361950" algn="just" eaLnBrk="1" hangingPunct="1">
              <a:spcBef>
                <a:spcPct val="0"/>
              </a:spcBef>
              <a:tabLst>
                <a:tab pos="349250" algn="l"/>
              </a:tabLst>
            </a:pPr>
            <a:r>
              <a:rPr lang="cs-CZ" sz="2200" b="1" dirty="0" smtClean="0"/>
              <a:t>zajištění práva styku </a:t>
            </a:r>
            <a:r>
              <a:rPr lang="cs-CZ" sz="2200" dirty="0" smtClean="0"/>
              <a:t>(cca 30 ročně)</a:t>
            </a:r>
          </a:p>
          <a:p>
            <a:pPr marL="361950" indent="-361950" algn="just" eaLnBrk="1" hangingPunct="1">
              <a:spcBef>
                <a:spcPct val="0"/>
              </a:spcBef>
              <a:tabLst>
                <a:tab pos="349250" algn="l"/>
              </a:tabLst>
            </a:pPr>
            <a:r>
              <a:rPr lang="cs-CZ" sz="2200" dirty="0" smtClean="0"/>
              <a:t>zprostředkování </a:t>
            </a:r>
            <a:r>
              <a:rPr lang="cs-CZ" sz="2200" b="1" dirty="0" smtClean="0"/>
              <a:t>mezinárodních adopcí </a:t>
            </a:r>
            <a:r>
              <a:rPr lang="cs-CZ" sz="2200" dirty="0" smtClean="0"/>
              <a:t>(cca 30 zprostředkování ročně)</a:t>
            </a:r>
          </a:p>
          <a:p>
            <a:pPr marL="361950" indent="-361950" algn="just" eaLnBrk="1" hangingPunct="1">
              <a:spcBef>
                <a:spcPct val="0"/>
              </a:spcBef>
              <a:tabLst>
                <a:tab pos="349250" algn="l"/>
              </a:tabLst>
            </a:pPr>
            <a:r>
              <a:rPr lang="cs-CZ" sz="2200" dirty="0" smtClean="0"/>
              <a:t>jiná </a:t>
            </a:r>
            <a:r>
              <a:rPr lang="cs-CZ" sz="2200" b="1" dirty="0" smtClean="0"/>
              <a:t>právní pomoc</a:t>
            </a:r>
            <a:r>
              <a:rPr lang="cs-CZ" sz="2200" dirty="0"/>
              <a:t> </a:t>
            </a:r>
            <a:r>
              <a:rPr lang="cs-CZ" sz="2200" dirty="0" smtClean="0"/>
              <a:t>(zejména oblast </a:t>
            </a:r>
            <a:r>
              <a:rPr lang="cs-CZ" sz="2200" b="1" dirty="0" smtClean="0"/>
              <a:t>rodičovských sporů</a:t>
            </a:r>
            <a:r>
              <a:rPr lang="cs-CZ" sz="2200" dirty="0" smtClean="0"/>
              <a:t>), včetně </a:t>
            </a:r>
            <a:r>
              <a:rPr lang="cs-CZ" sz="2200" b="1" dirty="0" smtClean="0"/>
              <a:t>opatrovnictví</a:t>
            </a:r>
            <a:r>
              <a:rPr lang="cs-CZ" sz="2200" dirty="0" smtClean="0"/>
              <a:t> dětí v případech řízení, které se týkají péče, výživy a souvisejících otázek (cca nových 400 ročně, cca 2 200 živých věcí)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9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070274"/>
            <a:ext cx="7197725" cy="499034"/>
          </a:xfrm>
        </p:spPr>
        <p:txBody>
          <a:bodyPr/>
          <a:lstStyle/>
          <a:p>
            <a:pPr eaLnBrk="1" hangingPunct="1"/>
            <a:r>
              <a:rPr lang="cs-CZ" dirty="0" smtClean="0"/>
              <a:t>Statistika výkonů</a:t>
            </a:r>
          </a:p>
        </p:txBody>
      </p:sp>
      <p:sp>
        <p:nvSpPr>
          <p:cNvPr id="4100" name="Line 20"/>
          <p:cNvSpPr>
            <a:spLocks noChangeShapeType="1"/>
          </p:cNvSpPr>
          <p:nvPr/>
        </p:nvSpPr>
        <p:spPr bwMode="auto">
          <a:xfrm>
            <a:off x="971550" y="1586039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1" name="Line 21"/>
          <p:cNvSpPr>
            <a:spLocks noChangeShapeType="1"/>
          </p:cNvSpPr>
          <p:nvPr/>
        </p:nvSpPr>
        <p:spPr bwMode="auto">
          <a:xfrm>
            <a:off x="971550" y="1068682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2272"/>
              </p:ext>
            </p:extLst>
          </p:nvPr>
        </p:nvGraphicFramePr>
        <p:xfrm>
          <a:off x="973137" y="1703542"/>
          <a:ext cx="7197726" cy="462686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71046"/>
                <a:gridCol w="2605914"/>
                <a:gridCol w="617114"/>
                <a:gridCol w="617114"/>
                <a:gridCol w="617114"/>
                <a:gridCol w="617598"/>
                <a:gridCol w="617114"/>
                <a:gridCol w="617114"/>
                <a:gridCol w="617598"/>
              </a:tblGrid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 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Položka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2010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>
                          <a:effectLst/>
                        </a:rPr>
                        <a:t>2011</a:t>
                      </a:r>
                      <a:endParaRPr lang="cs-CZ" sz="1100" b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2012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2013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>
                          <a:effectLst/>
                        </a:rPr>
                        <a:t>2014</a:t>
                      </a:r>
                      <a:endParaRPr lang="cs-CZ" sz="1100" b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2015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2016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01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Doručená pošta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18 072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18 092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22 222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25 723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28 778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33 657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36 367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>
                          <a:effectLst/>
                        </a:rPr>
                        <a:t>02</a:t>
                      </a:r>
                      <a:endParaRPr lang="cs-CZ" sz="1100" b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Odeslaná pošta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18 234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15 802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21 770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26 284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28 655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31 274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33 372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>
                          <a:effectLst/>
                        </a:rPr>
                        <a:t>03</a:t>
                      </a:r>
                      <a:endParaRPr lang="cs-CZ" sz="1100" b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Telefonáty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6 535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7 005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7 709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8 183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8 298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9 321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9 729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>
                          <a:effectLst/>
                        </a:rPr>
                        <a:t>04</a:t>
                      </a:r>
                      <a:endParaRPr lang="cs-CZ" sz="1100" b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Nové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 </a:t>
                      </a:r>
                      <a:r>
                        <a:rPr lang="cs-CZ" sz="1200" spc="-50" dirty="0">
                          <a:effectLst/>
                        </a:rPr>
                        <a:t>právní pomoc do ciziny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427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482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568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634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823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1 067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971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>
                          <a:effectLst/>
                        </a:rPr>
                        <a:t>05</a:t>
                      </a:r>
                      <a:endParaRPr lang="cs-CZ" sz="1100" b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Nové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 </a:t>
                      </a:r>
                      <a:r>
                        <a:rPr lang="cs-CZ" sz="1200" spc="-50" dirty="0">
                          <a:effectLst/>
                        </a:rPr>
                        <a:t>právní pomoc z ciziny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400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490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549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558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489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322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299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>
                          <a:effectLst/>
                        </a:rPr>
                        <a:t>06</a:t>
                      </a:r>
                      <a:endParaRPr lang="cs-CZ" sz="1100" b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Nové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 </a:t>
                      </a:r>
                      <a:r>
                        <a:rPr lang="cs-CZ" sz="1200" spc="-50" dirty="0">
                          <a:effectLst/>
                        </a:rPr>
                        <a:t>agenda </a:t>
                      </a:r>
                      <a:r>
                        <a:rPr lang="cs-CZ" sz="1200" spc="-50" dirty="0" smtClean="0">
                          <a:effectLst/>
                        </a:rPr>
                        <a:t>SPR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662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449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556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501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472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423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452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07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Nové – </a:t>
                      </a:r>
                      <a:r>
                        <a:rPr lang="cs-CZ" sz="1200" spc="-50" dirty="0">
                          <a:effectLst/>
                        </a:rPr>
                        <a:t>evidence dětí </a:t>
                      </a:r>
                      <a:r>
                        <a:rPr lang="cs-CZ" sz="1200" spc="-50" dirty="0" smtClean="0">
                          <a:effectLst/>
                        </a:rPr>
                        <a:t>osvojení </a:t>
                      </a:r>
                      <a:r>
                        <a:rPr lang="cs-CZ" sz="1200" spc="-50" dirty="0">
                          <a:effectLst/>
                        </a:rPr>
                        <a:t>do ciziny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77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61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54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59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30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>
                          <a:effectLst/>
                        </a:rPr>
                        <a:t>08</a:t>
                      </a:r>
                      <a:endParaRPr lang="cs-CZ" sz="1100" b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Nové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žadatelé </a:t>
                      </a:r>
                      <a:r>
                        <a:rPr lang="cs-CZ" sz="1200" spc="-50" dirty="0">
                          <a:effectLst/>
                        </a:rPr>
                        <a:t>o osvojení z ciziny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40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94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57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54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66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52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09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Nové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 žadatelé o </a:t>
                      </a:r>
                      <a:r>
                        <a:rPr lang="cs-CZ" sz="1200" spc="-50" dirty="0">
                          <a:effectLst/>
                        </a:rPr>
                        <a:t>osvojení z ČR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5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10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5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10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Nové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 </a:t>
                      </a:r>
                      <a:r>
                        <a:rPr lang="cs-CZ" sz="1200" spc="-50" dirty="0">
                          <a:effectLst/>
                        </a:rPr>
                        <a:t>evidence dětí </a:t>
                      </a:r>
                      <a:r>
                        <a:rPr lang="cs-CZ" sz="1200" spc="-50" dirty="0" smtClean="0">
                          <a:effectLst/>
                        </a:rPr>
                        <a:t>osvojení </a:t>
                      </a:r>
                      <a:r>
                        <a:rPr lang="cs-CZ" sz="1200" spc="-50" dirty="0">
                          <a:effectLst/>
                        </a:rPr>
                        <a:t>z ciziny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--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--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--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--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--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--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11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Živé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 </a:t>
                      </a:r>
                      <a:r>
                        <a:rPr lang="cs-CZ" sz="1200" spc="-50" dirty="0">
                          <a:effectLst/>
                        </a:rPr>
                        <a:t>právní pomoc do ciziny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1 435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1 767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1 807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2 021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2 508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2 922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3 228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12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Živé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 </a:t>
                      </a:r>
                      <a:r>
                        <a:rPr lang="cs-CZ" sz="1200" spc="-50" dirty="0">
                          <a:effectLst/>
                        </a:rPr>
                        <a:t>právní pomoc z ciziny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1 195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1 541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1 638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1 751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1 885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1 672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1 667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13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Živé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 </a:t>
                      </a:r>
                      <a:r>
                        <a:rPr lang="cs-CZ" sz="1200" spc="-50" dirty="0">
                          <a:effectLst/>
                        </a:rPr>
                        <a:t>agenda </a:t>
                      </a:r>
                      <a:r>
                        <a:rPr lang="cs-CZ" sz="1200" spc="-50" dirty="0" smtClean="0">
                          <a:effectLst/>
                        </a:rPr>
                        <a:t>SPR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2 008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2322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2 760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2 022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1 438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1 429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1 392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14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Živé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 </a:t>
                      </a:r>
                      <a:r>
                        <a:rPr lang="cs-CZ" sz="1200" spc="-50" dirty="0">
                          <a:effectLst/>
                        </a:rPr>
                        <a:t>evidence dětí </a:t>
                      </a:r>
                      <a:r>
                        <a:rPr lang="cs-CZ" sz="1200" spc="-50" dirty="0" smtClean="0">
                          <a:effectLst/>
                        </a:rPr>
                        <a:t>osvojení </a:t>
                      </a:r>
                      <a:r>
                        <a:rPr lang="cs-CZ" sz="1200" spc="-50" dirty="0">
                          <a:effectLst/>
                        </a:rPr>
                        <a:t>do ciziny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327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371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402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446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421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424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399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>
                          <a:effectLst/>
                        </a:rPr>
                        <a:t>15</a:t>
                      </a:r>
                      <a:endParaRPr lang="cs-CZ" sz="1100" b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Živé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 žadatelé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o </a:t>
                      </a:r>
                      <a:r>
                        <a:rPr lang="cs-CZ" sz="1200" spc="-50" dirty="0">
                          <a:effectLst/>
                        </a:rPr>
                        <a:t>osvojení z ciziny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79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116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168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175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158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170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176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>
                          <a:effectLst/>
                        </a:rPr>
                        <a:t>16</a:t>
                      </a:r>
                      <a:endParaRPr lang="cs-CZ" sz="1100" b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Živé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žadatelé </a:t>
                      </a:r>
                      <a:r>
                        <a:rPr lang="cs-CZ" sz="1200" spc="-50" dirty="0">
                          <a:effectLst/>
                        </a:rPr>
                        <a:t>o osvojení z ČR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8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16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13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17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 smtClean="0">
                          <a:effectLst/>
                        </a:rPr>
                        <a:t>Živé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–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děti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pro </a:t>
                      </a:r>
                      <a:r>
                        <a:rPr lang="cs-CZ" sz="1200" spc="-50" dirty="0">
                          <a:effectLst/>
                        </a:rPr>
                        <a:t>osvojení z ciziny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--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--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--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--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--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--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18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Živé spisy ostatní </a:t>
                      </a:r>
                      <a:r>
                        <a:rPr lang="cs-CZ" sz="1200" spc="-50" dirty="0" smtClean="0">
                          <a:effectLst/>
                        </a:rPr>
                        <a:t>(PR</a:t>
                      </a:r>
                      <a:r>
                        <a:rPr lang="cs-CZ" sz="1200" spc="-50" dirty="0">
                          <a:effectLst/>
                        </a:rPr>
                        <a:t>, K, SZ, SP)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--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--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--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80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98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116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128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19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Živé spisy celkem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4 638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6 126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6 787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6 431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6 427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6 630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6 868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</a:tr>
              <a:tr h="202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20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Výživné vymožené z ciziny </a:t>
                      </a:r>
                      <a:r>
                        <a:rPr lang="cs-CZ" sz="1200" spc="-50" dirty="0" smtClean="0">
                          <a:effectLst/>
                        </a:rPr>
                        <a:t>(tisíce Kč)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11 958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16 057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20 791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19 046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>
                          <a:effectLst/>
                        </a:rPr>
                        <a:t>23 005</a:t>
                      </a:r>
                      <a:endParaRPr lang="cs-CZ" sz="110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23 709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26 709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chemeClr val="bg1"/>
                    </a:solidFill>
                  </a:tcPr>
                </a:tc>
              </a:tr>
              <a:tr h="102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spc="-50" dirty="0">
                          <a:effectLst/>
                        </a:rPr>
                        <a:t>21</a:t>
                      </a:r>
                      <a:endParaRPr lang="cs-CZ" sz="1100" b="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003C7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Výživné vymožené do ciziny </a:t>
                      </a:r>
                      <a:r>
                        <a:rPr lang="cs-CZ" sz="1200" spc="-50" dirty="0" smtClean="0">
                          <a:effectLst/>
                        </a:rPr>
                        <a:t>(tisíce</a:t>
                      </a:r>
                      <a:r>
                        <a:rPr lang="cs-CZ" sz="1200" spc="-50" baseline="0" dirty="0" smtClean="0">
                          <a:effectLst/>
                        </a:rPr>
                        <a:t> </a:t>
                      </a:r>
                      <a:r>
                        <a:rPr lang="cs-CZ" sz="1200" spc="-50" dirty="0" smtClean="0">
                          <a:effectLst/>
                        </a:rPr>
                        <a:t>Kč)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7 198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9 730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10 452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9 308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13 144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15 311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spc="-50" dirty="0">
                          <a:effectLst/>
                        </a:rPr>
                        <a:t>15 017</a:t>
                      </a:r>
                      <a:endParaRPr lang="cs-CZ" sz="1100" dirty="0">
                        <a:effectLst/>
                        <a:latin typeface="Arial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52242" marR="52242" marT="0" marB="0" anchor="ctr">
                    <a:solidFill>
                      <a:srgbClr val="95BB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2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Jak pracujeme?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marL="444500" lvl="2" indent="-4445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spc="-20" dirty="0" smtClean="0"/>
              <a:t>snažíme se být srozumitelní a nasloucháme svým klientům </a:t>
            </a:r>
            <a:r>
              <a:rPr lang="mr-IN" spc="-20" dirty="0" smtClean="0"/>
              <a:t>–</a:t>
            </a:r>
            <a:r>
              <a:rPr lang="cs-CZ" spc="-20" dirty="0" smtClean="0"/>
              <a:t>přístup </a:t>
            </a:r>
            <a:r>
              <a:rPr lang="cs-CZ" spc="-20" dirty="0" smtClean="0">
                <a:solidFill>
                  <a:srgbClr val="0F3C72"/>
                </a:solidFill>
              </a:rPr>
              <a:t>právník = dobrý sociální pracovník </a:t>
            </a:r>
            <a:r>
              <a:rPr lang="cs-CZ" spc="-20" dirty="0" smtClean="0"/>
              <a:t>(první evropský projekt)</a:t>
            </a:r>
          </a:p>
          <a:p>
            <a:pPr marL="444500" lvl="2" indent="-4445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dirty="0" smtClean="0"/>
              <a:t>zapojujeme psychology, abychom řešili skutečnou podstatu problému, tedy lidskou potřebu</a:t>
            </a:r>
          </a:p>
          <a:p>
            <a:pPr marL="444500" lvl="2" indent="-4445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dirty="0" smtClean="0"/>
              <a:t>síťujeme služby a podporujeme multidisciplinární spolupráci, a to i v mezinárodním prostředí (druhý evropský </a:t>
            </a:r>
            <a:r>
              <a:rPr lang="cs-CZ" dirty="0"/>
              <a:t>projekt)</a:t>
            </a:r>
            <a:endParaRPr lang="cs-CZ" dirty="0" smtClean="0"/>
          </a:p>
          <a:p>
            <a:pPr marL="444500" lvl="2" indent="-4445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dirty="0"/>
              <a:t>podporujeme smírné řešení případů </a:t>
            </a:r>
            <a:r>
              <a:rPr lang="cs-CZ" dirty="0" smtClean="0"/>
              <a:t>s </a:t>
            </a:r>
            <a:r>
              <a:rPr lang="cs-CZ" dirty="0"/>
              <a:t>využitím mediačních a </a:t>
            </a:r>
            <a:r>
              <a:rPr lang="cs-CZ" dirty="0" err="1"/>
              <a:t>facilitativních</a:t>
            </a:r>
            <a:r>
              <a:rPr lang="cs-CZ" dirty="0"/>
              <a:t> technik</a:t>
            </a:r>
          </a:p>
          <a:p>
            <a:pPr marL="444500" lvl="2" indent="-4445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b="1" dirty="0" smtClean="0"/>
              <a:t>podporujeme autonomii rodiny a kompetence rodičů </a:t>
            </a:r>
            <a:br>
              <a:rPr lang="cs-CZ" b="1" dirty="0" smtClean="0"/>
            </a:br>
            <a:r>
              <a:rPr lang="cs-CZ" dirty="0" smtClean="0"/>
              <a:t>k řešení rodinného konfliktu v duchu principu minimalizace zásahů do rodinného života</a:t>
            </a:r>
          </a:p>
          <a:p>
            <a:pPr marL="444500" lvl="2" indent="-444500" algn="just" eaLnBrk="1" hangingPunct="1">
              <a:spcBef>
                <a:spcPts val="0"/>
              </a:spcBef>
              <a:tabLst>
                <a:tab pos="449263" algn="l"/>
              </a:tabLst>
            </a:pPr>
            <a:r>
              <a:rPr lang="cs-CZ" b="1" dirty="0" smtClean="0"/>
              <a:t>zapojujeme děti do aktivit úřadu a podporujeme procesy směřující k jejich zapojení do záležitostí, které se jich týkají </a:t>
            </a:r>
            <a:r>
              <a:rPr lang="cs-CZ" dirty="0" smtClean="0"/>
              <a:t>(třetí evropský </a:t>
            </a:r>
            <a:r>
              <a:rPr lang="cs-CZ" dirty="0"/>
              <a:t>projekt)</a:t>
            </a:r>
            <a:endParaRPr lang="cs-CZ" dirty="0" smtClean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4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smtClean="0"/>
              <a:t>Co nás trápí?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216784"/>
            <a:ext cx="7197725" cy="3903663"/>
          </a:xfrm>
        </p:spPr>
        <p:txBody>
          <a:bodyPr/>
          <a:lstStyle/>
          <a:p>
            <a:pPr marL="533400" indent="-533400" algn="just" eaLnBrk="1" hangingPunct="1">
              <a:spcBef>
                <a:spcPct val="0"/>
              </a:spcBef>
              <a:tabLst>
                <a:tab pos="533400" algn="l"/>
              </a:tabLst>
            </a:pPr>
            <a:r>
              <a:rPr lang="cs-CZ" sz="2500" dirty="0" smtClean="0"/>
              <a:t>některé státy jen velmi neochotně spolupracují</a:t>
            </a:r>
          </a:p>
          <a:p>
            <a:pPr marL="533400" indent="-533400" algn="just" eaLnBrk="1" hangingPunct="1">
              <a:spcBef>
                <a:spcPct val="0"/>
              </a:spcBef>
              <a:tabLst>
                <a:tab pos="533400" algn="l"/>
              </a:tabLst>
            </a:pPr>
            <a:r>
              <a:rPr lang="cs-CZ" sz="2500" dirty="0" smtClean="0"/>
              <a:t>případy přicházejí tak pozdě, že už s nimi nelze efektivně nic udělat („zákopová válka“ a „sběr mrtvol“)</a:t>
            </a:r>
          </a:p>
          <a:p>
            <a:pPr marL="533400" indent="-533400" algn="just" eaLnBrk="1" hangingPunct="1">
              <a:spcBef>
                <a:spcPct val="0"/>
              </a:spcBef>
              <a:tabLst>
                <a:tab pos="533400" algn="l"/>
              </a:tabLst>
            </a:pPr>
            <a:r>
              <a:rPr lang="cs-CZ" sz="2500" dirty="0" smtClean="0"/>
              <a:t>bojujeme s mýty – hlavním mýtem je, že stát je povinen se postarat vždy a za všech okolností o své občany; platným kritériem poskytování právní ochrany přitom je, že pomoc poskytuje stát obvyklého bydliště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61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7" y="3067050"/>
            <a:ext cx="7197725" cy="723900"/>
          </a:xfrm>
        </p:spPr>
        <p:txBody>
          <a:bodyPr/>
          <a:lstStyle/>
          <a:p>
            <a:pPr eaLnBrk="1" hangingPunct="1"/>
            <a:r>
              <a:rPr lang="cs-CZ" sz="3200" dirty="0" smtClean="0"/>
              <a:t>Spolupráce se školami.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3137" y="386943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49" y="298798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4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smtClean="0"/>
              <a:t>Role školy v systému SPOD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altLang="cs-CZ" dirty="0" smtClean="0"/>
              <a:t>škola hraje nezastupitelnou roli v identifikaci stavu </a:t>
            </a:r>
            <a:r>
              <a:rPr lang="cs-CZ" altLang="cs-CZ" b="1" dirty="0" smtClean="0"/>
              <a:t>ohrožení</a:t>
            </a:r>
            <a:r>
              <a:rPr lang="cs-CZ" altLang="cs-CZ" dirty="0" smtClean="0"/>
              <a:t> dítěte (tj. při aplikaci § 6 zákona č. 359/1999 Sb., o sociálně-právní ochraně dětí, v platném znění)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</a:pPr>
            <a:r>
              <a:rPr lang="cs-CZ" altLang="cs-CZ" dirty="0" smtClean="0"/>
              <a:t>v teorii byly popsány tři úrovně, na nichž se uplatňuje ochrana práv dětí:</a:t>
            </a:r>
          </a:p>
          <a:p>
            <a:pPr marL="673100" indent="-349250" algn="just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dirty="0" smtClean="0"/>
              <a:t>úroveň </a:t>
            </a:r>
            <a:r>
              <a:rPr lang="cs-CZ" altLang="cs-CZ" b="1" dirty="0" smtClean="0"/>
              <a:t>veřejných služeb </a:t>
            </a:r>
            <a:r>
              <a:rPr lang="mr-IN" altLang="cs-CZ" dirty="0" smtClean="0"/>
              <a:t>–</a:t>
            </a:r>
            <a:r>
              <a:rPr lang="cs-CZ" altLang="cs-CZ" dirty="0" smtClean="0"/>
              <a:t> ochrana má povahu prevence </a:t>
            </a:r>
            <a:r>
              <a:rPr lang="mr-IN" altLang="cs-CZ" dirty="0" smtClean="0"/>
              <a:t>–</a:t>
            </a:r>
            <a:r>
              <a:rPr lang="cs-CZ" altLang="cs-CZ" dirty="0" smtClean="0"/>
              <a:t> referenčním rámcem je zde škola, zájmové kroužky, komunita</a:t>
            </a:r>
          </a:p>
          <a:p>
            <a:pPr marL="673100" indent="-349250" algn="just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dirty="0" smtClean="0"/>
              <a:t>úroveň </a:t>
            </a:r>
            <a:r>
              <a:rPr lang="cs-CZ" altLang="cs-CZ" b="1" dirty="0" smtClean="0"/>
              <a:t>služeb podpory </a:t>
            </a:r>
            <a:r>
              <a:rPr lang="mr-IN" altLang="cs-CZ" dirty="0" smtClean="0"/>
              <a:t>–</a:t>
            </a:r>
            <a:r>
              <a:rPr lang="cs-CZ" altLang="cs-CZ" dirty="0" smtClean="0"/>
              <a:t> ochrana má povahu krátko- či střednědobé intervence (i zde je prostor pro školu)</a:t>
            </a:r>
          </a:p>
          <a:p>
            <a:pPr marL="673100" indent="-349250" algn="just" eaLnBrk="1" hangingPunct="1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altLang="cs-CZ" dirty="0" smtClean="0"/>
              <a:t>úroveň </a:t>
            </a:r>
            <a:r>
              <a:rPr lang="cs-CZ" altLang="cs-CZ" b="1" dirty="0" smtClean="0"/>
              <a:t>silové intervence </a:t>
            </a:r>
            <a:r>
              <a:rPr lang="mr-IN" altLang="cs-CZ" dirty="0" smtClean="0"/>
              <a:t>–</a:t>
            </a:r>
            <a:r>
              <a:rPr lang="cs-CZ" altLang="cs-CZ" dirty="0" smtClean="0"/>
              <a:t> ochrana má povahu sociálně-právní ochrany dětí realizované OSPOD v podobě zejm. výchovných opatření, náhradní rodinné péče, ústavní výchovy aj.</a:t>
            </a:r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42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sz="3100" dirty="0" smtClean="0"/>
              <a:t>Možnosti zapojení škol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3990975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oznámení </a:t>
            </a:r>
            <a:r>
              <a:rPr lang="cs-CZ" sz="2400" dirty="0"/>
              <a:t>dítěte, u kterého je podezření, že spadá do </a:t>
            </a:r>
            <a:r>
              <a:rPr lang="cs-CZ" sz="2400" dirty="0" smtClean="0"/>
              <a:t>režimu SPOD</a:t>
            </a:r>
            <a:endParaRPr lang="cs-CZ" sz="24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ve spolupráci s OSPOD </a:t>
            </a:r>
            <a:r>
              <a:rPr lang="cs-CZ" sz="2400" dirty="0" smtClean="0"/>
              <a:t>při</a:t>
            </a:r>
            <a:r>
              <a:rPr lang="cs-CZ" sz="2400" dirty="0"/>
              <a:t> vyhodnocování potřeb </a:t>
            </a:r>
            <a:r>
              <a:rPr lang="cs-CZ" sz="2400" dirty="0" smtClean="0"/>
              <a:t>dítěte</a:t>
            </a:r>
            <a:endParaRPr lang="cs-CZ" sz="24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ve spolupráci na tvorbě a realizaci individuálního plánu ochrany </a:t>
            </a:r>
            <a:r>
              <a:rPr lang="cs-CZ" sz="2400" dirty="0" smtClean="0"/>
              <a:t>dítěte</a:t>
            </a:r>
            <a:endParaRPr lang="cs-CZ" sz="24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 účasti na případové </a:t>
            </a:r>
            <a:r>
              <a:rPr lang="cs-CZ" sz="2400" dirty="0" smtClean="0"/>
              <a:t>konferenci</a:t>
            </a:r>
            <a:endParaRPr lang="cs-CZ" sz="2400" dirty="0"/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 naplňování potřeb dítěte způsobem stanoveným v individuálním plánu ochrany </a:t>
            </a:r>
            <a:r>
              <a:rPr lang="cs-CZ" sz="2400" dirty="0" smtClean="0"/>
              <a:t>dítěte</a:t>
            </a:r>
            <a:endParaRPr lang="cs-CZ" sz="2400" dirty="0"/>
          </a:p>
        </p:txBody>
      </p:sp>
      <p:sp>
        <p:nvSpPr>
          <p:cNvPr id="1638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38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87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OD_prezentace">
  <a:themeElements>
    <a:clrScheme name="UMPOD_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POD_prezent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POD_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5265</TotalTime>
  <Words>882</Words>
  <Application>Microsoft Office PowerPoint</Application>
  <PresentationFormat>Předvádění na obrazovce (4:3)</PresentationFormat>
  <Paragraphs>243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UMPOD_prezentace</vt:lpstr>
      <vt:lpstr>Praktické otázky  spolupráce Úřadu pro mezinárodněprávní ochranu dětí se školami</vt:lpstr>
      <vt:lpstr>Průřezové představení činnosti.</vt:lpstr>
      <vt:lpstr>Agendy</vt:lpstr>
      <vt:lpstr>Statistika výkonů</vt:lpstr>
      <vt:lpstr>Jak pracujeme?</vt:lpstr>
      <vt:lpstr>Co nás trápí?</vt:lpstr>
      <vt:lpstr>Spolupráce se školami.</vt:lpstr>
      <vt:lpstr>Role školy v systému SPOD</vt:lpstr>
      <vt:lpstr>Možnosti zapojení škol</vt:lpstr>
      <vt:lpstr>Praktická zkušenost ÚMPOD</vt:lpstr>
      <vt:lpstr>Nabídky a oblasti spolupráce</vt:lpstr>
      <vt:lpstr>Velký dík za celý tým ÚMPOD. Hezký zbytek dne.</vt:lpstr>
    </vt:vector>
  </TitlesOfParts>
  <Company>Omega Design,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Kapitán</dc:creator>
  <cp:lastModifiedBy>Irena Cechova</cp:lastModifiedBy>
  <cp:revision>62</cp:revision>
  <dcterms:created xsi:type="dcterms:W3CDTF">2009-10-27T12:33:06Z</dcterms:created>
  <dcterms:modified xsi:type="dcterms:W3CDTF">2017-10-18T10:30:02Z</dcterms:modified>
</cp:coreProperties>
</file>