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7" r:id="rId3"/>
    <p:sldId id="299" r:id="rId4"/>
    <p:sldId id="328" r:id="rId5"/>
    <p:sldId id="329" r:id="rId6"/>
    <p:sldId id="322" r:id="rId7"/>
    <p:sldId id="296" r:id="rId8"/>
    <p:sldId id="330" r:id="rId9"/>
    <p:sldId id="331" r:id="rId10"/>
    <p:sldId id="333" r:id="rId11"/>
    <p:sldId id="344" r:id="rId12"/>
    <p:sldId id="340" r:id="rId13"/>
    <p:sldId id="341" r:id="rId14"/>
    <p:sldId id="342" r:id="rId15"/>
    <p:sldId id="343" r:id="rId16"/>
    <p:sldId id="338" r:id="rId17"/>
    <p:sldId id="336" r:id="rId18"/>
    <p:sldId id="337" r:id="rId19"/>
    <p:sldId id="334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6F0D0F-8217-4EAA-BBDC-474268271063}">
          <p14:sldIdLst>
            <p14:sldId id="277"/>
            <p14:sldId id="299"/>
            <p14:sldId id="328"/>
            <p14:sldId id="329"/>
            <p14:sldId id="322"/>
            <p14:sldId id="296"/>
            <p14:sldId id="330"/>
            <p14:sldId id="331"/>
            <p14:sldId id="333"/>
          </p14:sldIdLst>
        </p14:section>
        <p14:section name="Oddíl bez názvu" id="{84A15DFD-A5D6-4B75-80C3-C3CD3C3EF898}">
          <p14:sldIdLst>
            <p14:sldId id="344"/>
            <p14:sldId id="340"/>
            <p14:sldId id="341"/>
            <p14:sldId id="342"/>
            <p14:sldId id="343"/>
            <p14:sldId id="338"/>
            <p14:sldId id="336"/>
            <p14:sldId id="337"/>
            <p14:sldId id="33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89815" autoAdjust="0"/>
  </p:normalViewPr>
  <p:slideViewPr>
    <p:cSldViewPr snapToGrid="0">
      <p:cViewPr varScale="1">
        <p:scale>
          <a:sx n="63" d="100"/>
          <a:sy n="63" d="100"/>
        </p:scale>
        <p:origin x="612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32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A9708-6DA2-44E4-A397-A301A236449E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0DC4BBF-A5FE-4E26-A104-F5EABFFAA17F}">
      <dgm:prSet phldrT="[Text]"/>
      <dgm:spPr/>
      <dgm:t>
        <a:bodyPr/>
        <a:lstStyle/>
        <a:p>
          <a:r>
            <a:rPr lang="cs-CZ" dirty="0" smtClean="0"/>
            <a:t>2kolejný</a:t>
          </a:r>
          <a:endParaRPr lang="cs-CZ" dirty="0"/>
        </a:p>
      </dgm:t>
    </dgm:pt>
    <dgm:pt modelId="{B9852266-AB4B-445D-A7EC-23664EFD182A}" type="parTrans" cxnId="{6DF59B1F-F08D-44B2-B54C-94C7E200714D}">
      <dgm:prSet/>
      <dgm:spPr/>
      <dgm:t>
        <a:bodyPr/>
        <a:lstStyle/>
        <a:p>
          <a:endParaRPr lang="cs-CZ"/>
        </a:p>
      </dgm:t>
    </dgm:pt>
    <dgm:pt modelId="{35E052E5-5558-4823-995C-1C7830DB364F}" type="sibTrans" cxnId="{6DF59B1F-F08D-44B2-B54C-94C7E200714D}">
      <dgm:prSet/>
      <dgm:spPr/>
      <dgm:t>
        <a:bodyPr/>
        <a:lstStyle/>
        <a:p>
          <a:endParaRPr lang="cs-CZ"/>
        </a:p>
      </dgm:t>
    </dgm:pt>
    <dgm:pt modelId="{B0E755B8-978F-445E-B7EE-514C6CC2FD4F}">
      <dgm:prSet phldrT="[Text]" custT="1"/>
      <dgm:spPr/>
      <dgm:t>
        <a:bodyPr/>
        <a:lstStyle/>
        <a:p>
          <a:r>
            <a:rPr lang="cs-CZ" sz="1600" smtClean="0"/>
            <a:t>Exkluze - diagnóza</a:t>
          </a:r>
          <a:endParaRPr lang="cs-CZ" sz="1600" dirty="0" smtClean="0"/>
        </a:p>
      </dgm:t>
    </dgm:pt>
    <dgm:pt modelId="{D32C846C-2010-44E6-A297-B4131D211919}" type="parTrans" cxnId="{4D9B7376-B162-4C13-A0CA-D181A491861E}">
      <dgm:prSet/>
      <dgm:spPr/>
      <dgm:t>
        <a:bodyPr/>
        <a:lstStyle/>
        <a:p>
          <a:endParaRPr lang="cs-CZ"/>
        </a:p>
      </dgm:t>
    </dgm:pt>
    <dgm:pt modelId="{8A8EB421-199A-4F54-A57E-5CD5BD2BBBA4}" type="sibTrans" cxnId="{4D9B7376-B162-4C13-A0CA-D181A491861E}">
      <dgm:prSet/>
      <dgm:spPr/>
      <dgm:t>
        <a:bodyPr/>
        <a:lstStyle/>
        <a:p>
          <a:endParaRPr lang="cs-CZ"/>
        </a:p>
      </dgm:t>
    </dgm:pt>
    <dgm:pt modelId="{0DCF3923-118E-4377-9452-0FCBD7FCF635}">
      <dgm:prSet phldrT="[Text]"/>
      <dgm:spPr/>
      <dgm:t>
        <a:bodyPr/>
        <a:lstStyle/>
        <a:p>
          <a:r>
            <a:rPr lang="cs-CZ" dirty="0" smtClean="0"/>
            <a:t>3kolejný</a:t>
          </a:r>
          <a:endParaRPr lang="cs-CZ" dirty="0"/>
        </a:p>
      </dgm:t>
    </dgm:pt>
    <dgm:pt modelId="{57518351-DBDA-4FF3-AABC-9520DD931D56}" type="parTrans" cxnId="{C3C0CB7C-7909-4A43-8DE1-6A58A4ADEA5D}">
      <dgm:prSet/>
      <dgm:spPr/>
      <dgm:t>
        <a:bodyPr/>
        <a:lstStyle/>
        <a:p>
          <a:endParaRPr lang="cs-CZ"/>
        </a:p>
      </dgm:t>
    </dgm:pt>
    <dgm:pt modelId="{8CDE03EE-731C-437A-A522-2D69A3A3B8F4}" type="sibTrans" cxnId="{C3C0CB7C-7909-4A43-8DE1-6A58A4ADEA5D}">
      <dgm:prSet/>
      <dgm:spPr/>
      <dgm:t>
        <a:bodyPr/>
        <a:lstStyle/>
        <a:p>
          <a:endParaRPr lang="cs-CZ"/>
        </a:p>
      </dgm:t>
    </dgm:pt>
    <dgm:pt modelId="{68A75796-F9EF-4B0A-98B5-9FC61207ED14}">
      <dgm:prSet phldrT="[Text]" custT="1"/>
      <dgm:spPr/>
      <dgm:t>
        <a:bodyPr/>
        <a:lstStyle/>
        <a:p>
          <a:r>
            <a:rPr lang="cs-CZ" sz="1600" dirty="0" smtClean="0"/>
            <a:t>Integrace – individuální, skupinová</a:t>
          </a:r>
          <a:endParaRPr lang="cs-CZ" sz="1600" dirty="0"/>
        </a:p>
      </dgm:t>
    </dgm:pt>
    <dgm:pt modelId="{AB097800-21F7-4EE5-A854-87BC68014646}" type="parTrans" cxnId="{681E7297-31EC-4A93-875C-3AA1862A87DE}">
      <dgm:prSet/>
      <dgm:spPr/>
      <dgm:t>
        <a:bodyPr/>
        <a:lstStyle/>
        <a:p>
          <a:endParaRPr lang="cs-CZ"/>
        </a:p>
      </dgm:t>
    </dgm:pt>
    <dgm:pt modelId="{292C8C99-8F72-4076-AA60-CED71B7E54DC}" type="sibTrans" cxnId="{681E7297-31EC-4A93-875C-3AA1862A87DE}">
      <dgm:prSet/>
      <dgm:spPr/>
      <dgm:t>
        <a:bodyPr/>
        <a:lstStyle/>
        <a:p>
          <a:endParaRPr lang="cs-CZ"/>
        </a:p>
      </dgm:t>
    </dgm:pt>
    <dgm:pt modelId="{20770C09-C5D3-4030-A3F5-94FD838BD3AD}">
      <dgm:prSet phldrT="[Text]"/>
      <dgm:spPr/>
      <dgm:t>
        <a:bodyPr/>
        <a:lstStyle/>
        <a:p>
          <a:r>
            <a:rPr lang="cs-CZ" dirty="0" smtClean="0"/>
            <a:t>1kolejný</a:t>
          </a:r>
          <a:endParaRPr lang="cs-CZ" dirty="0"/>
        </a:p>
      </dgm:t>
    </dgm:pt>
    <dgm:pt modelId="{D8CC6ADE-E47E-4711-BA6A-FE8945157FBC}" type="parTrans" cxnId="{CE1B5CD2-9FF4-466D-BBDE-7F1FDBCDA3B5}">
      <dgm:prSet/>
      <dgm:spPr/>
      <dgm:t>
        <a:bodyPr/>
        <a:lstStyle/>
        <a:p>
          <a:endParaRPr lang="cs-CZ"/>
        </a:p>
      </dgm:t>
    </dgm:pt>
    <dgm:pt modelId="{094402AD-486D-40A7-A113-470DA501D53F}" type="sibTrans" cxnId="{CE1B5CD2-9FF4-466D-BBDE-7F1FDBCDA3B5}">
      <dgm:prSet/>
      <dgm:spPr/>
      <dgm:t>
        <a:bodyPr/>
        <a:lstStyle/>
        <a:p>
          <a:endParaRPr lang="cs-CZ"/>
        </a:p>
      </dgm:t>
    </dgm:pt>
    <dgm:pt modelId="{10FB2E2F-06EE-4CCC-847B-D94D3F6A89AE}">
      <dgm:prSet phldrT="[Text]" custT="1"/>
      <dgm:spPr/>
      <dgm:t>
        <a:bodyPr/>
        <a:lstStyle/>
        <a:p>
          <a:r>
            <a:rPr lang="cs-CZ" sz="1600" dirty="0" smtClean="0"/>
            <a:t>Inkluze</a:t>
          </a:r>
          <a:endParaRPr lang="cs-CZ" sz="1600" dirty="0"/>
        </a:p>
      </dgm:t>
    </dgm:pt>
    <dgm:pt modelId="{A41615D4-F6CB-48B5-A0FE-38A4F4C94804}" type="parTrans" cxnId="{E5109A97-095A-4BD1-A6CC-511E09B3B852}">
      <dgm:prSet/>
      <dgm:spPr/>
      <dgm:t>
        <a:bodyPr/>
        <a:lstStyle/>
        <a:p>
          <a:endParaRPr lang="cs-CZ"/>
        </a:p>
      </dgm:t>
    </dgm:pt>
    <dgm:pt modelId="{AC33346C-8B63-4C33-BC71-327FF42A7C29}" type="sibTrans" cxnId="{E5109A97-095A-4BD1-A6CC-511E09B3B852}">
      <dgm:prSet/>
      <dgm:spPr/>
      <dgm:t>
        <a:bodyPr/>
        <a:lstStyle/>
        <a:p>
          <a:endParaRPr lang="cs-CZ"/>
        </a:p>
      </dgm:t>
    </dgm:pt>
    <dgm:pt modelId="{EC45BF4F-79C1-414B-98B3-318E474E160E}">
      <dgm:prSet phldrT="[Text]" custT="1"/>
      <dgm:spPr/>
      <dgm:t>
        <a:bodyPr/>
        <a:lstStyle/>
        <a:p>
          <a:r>
            <a:rPr lang="cs-CZ" sz="1600" smtClean="0"/>
            <a:t>Speciální školy</a:t>
          </a:r>
          <a:endParaRPr lang="cs-CZ" sz="1600" dirty="0" smtClean="0"/>
        </a:p>
      </dgm:t>
    </dgm:pt>
    <dgm:pt modelId="{51D06E29-C0AE-4C39-99A0-ECFADBEC46BD}" type="parTrans" cxnId="{269F8AAE-8B4E-400C-8624-37B54DDF085A}">
      <dgm:prSet/>
      <dgm:spPr/>
      <dgm:t>
        <a:bodyPr/>
        <a:lstStyle/>
        <a:p>
          <a:endParaRPr lang="cs-CZ"/>
        </a:p>
      </dgm:t>
    </dgm:pt>
    <dgm:pt modelId="{3B01C29B-475F-450C-B55E-957EB54135F9}" type="sibTrans" cxnId="{269F8AAE-8B4E-400C-8624-37B54DDF085A}">
      <dgm:prSet/>
      <dgm:spPr/>
      <dgm:t>
        <a:bodyPr/>
        <a:lstStyle/>
        <a:p>
          <a:endParaRPr lang="cs-CZ"/>
        </a:p>
      </dgm:t>
    </dgm:pt>
    <dgm:pt modelId="{B02F0A46-A2D4-4767-90D7-2622397F644F}">
      <dgm:prSet phldrT="[Text]" custT="1"/>
      <dgm:spPr/>
      <dgm:t>
        <a:bodyPr/>
        <a:lstStyle/>
        <a:p>
          <a:r>
            <a:rPr lang="cs-CZ" sz="1600" smtClean="0"/>
            <a:t>Školy hlavního proudu</a:t>
          </a:r>
          <a:endParaRPr lang="cs-CZ" sz="1600" dirty="0" smtClean="0"/>
        </a:p>
      </dgm:t>
    </dgm:pt>
    <dgm:pt modelId="{4548CE6E-624E-442D-85DC-F6906260FD8A}" type="parTrans" cxnId="{92DC035C-90CF-4C38-8AFC-7A0C2DCE16DB}">
      <dgm:prSet/>
      <dgm:spPr/>
      <dgm:t>
        <a:bodyPr/>
        <a:lstStyle/>
        <a:p>
          <a:endParaRPr lang="cs-CZ"/>
        </a:p>
      </dgm:t>
    </dgm:pt>
    <dgm:pt modelId="{F5DEE646-94D0-46B5-AF7B-2E0695C430EF}" type="sibTrans" cxnId="{92DC035C-90CF-4C38-8AFC-7A0C2DCE16DB}">
      <dgm:prSet/>
      <dgm:spPr/>
      <dgm:t>
        <a:bodyPr/>
        <a:lstStyle/>
        <a:p>
          <a:endParaRPr lang="cs-CZ"/>
        </a:p>
      </dgm:t>
    </dgm:pt>
    <dgm:pt modelId="{1CC99388-6760-402B-8873-AAA636EBC167}">
      <dgm:prSet phldrT="[Text]" custT="1"/>
      <dgm:spPr/>
      <dgm:t>
        <a:bodyPr/>
        <a:lstStyle/>
        <a:p>
          <a:r>
            <a:rPr lang="cs-CZ" sz="1600" smtClean="0"/>
            <a:t>CZ – Úmluva OSN o právech dítěte 104/1991 Sb. </a:t>
          </a:r>
          <a:endParaRPr lang="cs-CZ" sz="1600" dirty="0" smtClean="0"/>
        </a:p>
      </dgm:t>
    </dgm:pt>
    <dgm:pt modelId="{11668CB3-7787-4B7F-8E6E-8E6CCCF442AB}" type="parTrans" cxnId="{D1BF30DC-3E2A-4845-8239-7D9150753DF3}">
      <dgm:prSet/>
      <dgm:spPr/>
      <dgm:t>
        <a:bodyPr/>
        <a:lstStyle/>
        <a:p>
          <a:endParaRPr lang="cs-CZ"/>
        </a:p>
      </dgm:t>
    </dgm:pt>
    <dgm:pt modelId="{6D2B4EF9-2879-406E-A81C-EC01F3572607}" type="sibTrans" cxnId="{D1BF30DC-3E2A-4845-8239-7D9150753DF3}">
      <dgm:prSet/>
      <dgm:spPr/>
      <dgm:t>
        <a:bodyPr/>
        <a:lstStyle/>
        <a:p>
          <a:endParaRPr lang="cs-CZ"/>
        </a:p>
      </dgm:t>
    </dgm:pt>
    <dgm:pt modelId="{590B70AE-779E-45A8-80FD-90A909CD6BCE}">
      <dgm:prSet phldrT="[Text]"/>
      <dgm:spPr/>
      <dgm:t>
        <a:bodyPr/>
        <a:lstStyle/>
        <a:p>
          <a:endParaRPr lang="cs-CZ" sz="1100" dirty="0"/>
        </a:p>
      </dgm:t>
    </dgm:pt>
    <dgm:pt modelId="{863CF84F-018F-4E82-8989-404690BA5317}" type="parTrans" cxnId="{A198A417-4961-4883-AF23-FBB531607BE0}">
      <dgm:prSet/>
      <dgm:spPr/>
      <dgm:t>
        <a:bodyPr/>
        <a:lstStyle/>
        <a:p>
          <a:endParaRPr lang="cs-CZ"/>
        </a:p>
      </dgm:t>
    </dgm:pt>
    <dgm:pt modelId="{B90560E9-8A6D-4260-B558-8AF20155CDDE}" type="sibTrans" cxnId="{A198A417-4961-4883-AF23-FBB531607BE0}">
      <dgm:prSet/>
      <dgm:spPr/>
      <dgm:t>
        <a:bodyPr/>
        <a:lstStyle/>
        <a:p>
          <a:endParaRPr lang="cs-CZ"/>
        </a:p>
      </dgm:t>
    </dgm:pt>
    <dgm:pt modelId="{3286DC9E-0B71-4672-B701-B3AA892E8AC2}">
      <dgm:prSet phldrT="[Text]" custT="1"/>
      <dgm:spPr/>
      <dgm:t>
        <a:bodyPr/>
        <a:lstStyle/>
        <a:p>
          <a:r>
            <a:rPr lang="cs-CZ" sz="1600" dirty="0" smtClean="0"/>
            <a:t>Výběr školy, rodiče</a:t>
          </a:r>
          <a:endParaRPr lang="cs-CZ" sz="1600" dirty="0"/>
        </a:p>
      </dgm:t>
    </dgm:pt>
    <dgm:pt modelId="{F7893069-C0AA-431A-8856-A15EE7D47D81}" type="parTrans" cxnId="{4B2C7BA4-01D0-4DC1-B737-B208FEE70275}">
      <dgm:prSet/>
      <dgm:spPr/>
      <dgm:t>
        <a:bodyPr/>
        <a:lstStyle/>
        <a:p>
          <a:endParaRPr lang="cs-CZ"/>
        </a:p>
      </dgm:t>
    </dgm:pt>
    <dgm:pt modelId="{33B58F2C-8DAC-487B-8BE4-23BC3F6E5D9E}" type="sibTrans" cxnId="{4B2C7BA4-01D0-4DC1-B737-B208FEE70275}">
      <dgm:prSet/>
      <dgm:spPr/>
      <dgm:t>
        <a:bodyPr/>
        <a:lstStyle/>
        <a:p>
          <a:endParaRPr lang="cs-CZ"/>
        </a:p>
      </dgm:t>
    </dgm:pt>
    <dgm:pt modelId="{67A72577-3A8A-414A-8F59-3A6A72DE4809}">
      <dgm:prSet phldrT="[Text]" custT="1"/>
      <dgm:spPr/>
      <dgm:t>
        <a:bodyPr/>
        <a:lstStyle/>
        <a:p>
          <a:r>
            <a:rPr lang="cs-CZ" sz="1600" dirty="0" smtClean="0"/>
            <a:t>Externí diagnostika speciálních vzdělávacích potřeb</a:t>
          </a:r>
          <a:endParaRPr lang="cs-CZ" sz="1600" dirty="0"/>
        </a:p>
      </dgm:t>
    </dgm:pt>
    <dgm:pt modelId="{6E4DBD63-5982-452B-B256-F2ED97B40CD0}" type="parTrans" cxnId="{80956414-986A-4BF8-AC50-CDA06BAE08AC}">
      <dgm:prSet/>
      <dgm:spPr/>
      <dgm:t>
        <a:bodyPr/>
        <a:lstStyle/>
        <a:p>
          <a:endParaRPr lang="cs-CZ"/>
        </a:p>
      </dgm:t>
    </dgm:pt>
    <dgm:pt modelId="{C5988286-D158-461D-9ABA-6035BDE87B80}" type="sibTrans" cxnId="{80956414-986A-4BF8-AC50-CDA06BAE08AC}">
      <dgm:prSet/>
      <dgm:spPr/>
      <dgm:t>
        <a:bodyPr/>
        <a:lstStyle/>
        <a:p>
          <a:endParaRPr lang="cs-CZ"/>
        </a:p>
      </dgm:t>
    </dgm:pt>
    <dgm:pt modelId="{D738AA2B-F2E6-4C5B-A371-C23FAFA7E1D4}">
      <dgm:prSet phldrT="[Text]"/>
      <dgm:spPr/>
      <dgm:t>
        <a:bodyPr/>
        <a:lstStyle/>
        <a:p>
          <a:endParaRPr lang="cs-CZ" sz="1100" dirty="0"/>
        </a:p>
      </dgm:t>
    </dgm:pt>
    <dgm:pt modelId="{8D09ACF7-A5A1-4786-862D-B916638FD340}" type="parTrans" cxnId="{AAC095C1-EAF0-4670-8445-69B3594E0BED}">
      <dgm:prSet/>
      <dgm:spPr/>
      <dgm:t>
        <a:bodyPr/>
        <a:lstStyle/>
        <a:p>
          <a:endParaRPr lang="cs-CZ"/>
        </a:p>
      </dgm:t>
    </dgm:pt>
    <dgm:pt modelId="{1D51D278-F776-4729-BCF2-13092370DAF0}" type="sibTrans" cxnId="{AAC095C1-EAF0-4670-8445-69B3594E0BED}">
      <dgm:prSet/>
      <dgm:spPr/>
      <dgm:t>
        <a:bodyPr/>
        <a:lstStyle/>
        <a:p>
          <a:endParaRPr lang="cs-CZ"/>
        </a:p>
      </dgm:t>
    </dgm:pt>
    <dgm:pt modelId="{13856E83-2F28-4E17-A6E9-BC4135AE966B}">
      <dgm:prSet phldrT="[Text]"/>
      <dgm:spPr/>
      <dgm:t>
        <a:bodyPr/>
        <a:lstStyle/>
        <a:p>
          <a:endParaRPr lang="cs-CZ" sz="1100" dirty="0"/>
        </a:p>
      </dgm:t>
    </dgm:pt>
    <dgm:pt modelId="{FE39983B-80A5-4B75-946A-85D99E917DB1}" type="parTrans" cxnId="{3D2A4780-B428-40EB-9A17-39E027DC536F}">
      <dgm:prSet/>
      <dgm:spPr/>
      <dgm:t>
        <a:bodyPr/>
        <a:lstStyle/>
        <a:p>
          <a:endParaRPr lang="cs-CZ"/>
        </a:p>
      </dgm:t>
    </dgm:pt>
    <dgm:pt modelId="{D6336F05-37F0-4E34-921A-93662717B40A}" type="sibTrans" cxnId="{3D2A4780-B428-40EB-9A17-39E027DC536F}">
      <dgm:prSet/>
      <dgm:spPr/>
      <dgm:t>
        <a:bodyPr/>
        <a:lstStyle/>
        <a:p>
          <a:endParaRPr lang="cs-CZ"/>
        </a:p>
      </dgm:t>
    </dgm:pt>
    <dgm:pt modelId="{6B672070-C2F0-4ECD-BB55-198982DD7710}">
      <dgm:prSet phldrT="[Text]" custT="1"/>
      <dgm:spPr/>
      <dgm:t>
        <a:bodyPr/>
        <a:lstStyle/>
        <a:p>
          <a:r>
            <a:rPr lang="cs-CZ" sz="1600" dirty="0" smtClean="0"/>
            <a:t>Speciální vzdělávací potřeby</a:t>
          </a:r>
          <a:endParaRPr lang="cs-CZ" sz="1600" dirty="0"/>
        </a:p>
      </dgm:t>
    </dgm:pt>
    <dgm:pt modelId="{170F0EBC-96A5-4C74-9130-E8A479C9D44E}" type="parTrans" cxnId="{B1F62B7C-839F-46B0-B3C9-7626984B8700}">
      <dgm:prSet/>
      <dgm:spPr/>
      <dgm:t>
        <a:bodyPr/>
        <a:lstStyle/>
        <a:p>
          <a:endParaRPr lang="cs-CZ"/>
        </a:p>
      </dgm:t>
    </dgm:pt>
    <dgm:pt modelId="{8D330550-79AD-470A-93FE-87A24F16C1FE}" type="sibTrans" cxnId="{B1F62B7C-839F-46B0-B3C9-7626984B8700}">
      <dgm:prSet/>
      <dgm:spPr/>
      <dgm:t>
        <a:bodyPr/>
        <a:lstStyle/>
        <a:p>
          <a:endParaRPr lang="cs-CZ"/>
        </a:p>
      </dgm:t>
    </dgm:pt>
    <dgm:pt modelId="{07E929D2-0DA5-4FC3-B8B9-06ECC38D4CAD}">
      <dgm:prSet phldrT="[Text]" custT="1"/>
      <dgm:spPr/>
      <dgm:t>
        <a:bodyPr/>
        <a:lstStyle/>
        <a:p>
          <a:r>
            <a:rPr lang="cs-CZ" sz="1600" dirty="0" smtClean="0"/>
            <a:t>Kritérium fungování a potencialit</a:t>
          </a:r>
          <a:endParaRPr lang="cs-CZ" sz="1600" dirty="0"/>
        </a:p>
      </dgm:t>
    </dgm:pt>
    <dgm:pt modelId="{3C23398F-2A6A-4124-8F8F-833820D1DF49}" type="parTrans" cxnId="{941D84AA-19AC-40AF-A615-4FF2A5FAFE2C}">
      <dgm:prSet/>
      <dgm:spPr/>
      <dgm:t>
        <a:bodyPr/>
        <a:lstStyle/>
        <a:p>
          <a:endParaRPr lang="cs-CZ"/>
        </a:p>
      </dgm:t>
    </dgm:pt>
    <dgm:pt modelId="{ACFD7B5F-FEA7-46A8-BE0D-78C2C2EE2ABC}" type="sibTrans" cxnId="{941D84AA-19AC-40AF-A615-4FF2A5FAFE2C}">
      <dgm:prSet/>
      <dgm:spPr/>
      <dgm:t>
        <a:bodyPr/>
        <a:lstStyle/>
        <a:p>
          <a:endParaRPr lang="cs-CZ"/>
        </a:p>
      </dgm:t>
    </dgm:pt>
    <dgm:pt modelId="{BAC5A53E-45AB-41C3-8C45-38BD630F9334}">
      <dgm:prSet phldrT="[Text]" custT="1"/>
      <dgm:spPr/>
      <dgm:t>
        <a:bodyPr/>
        <a:lstStyle/>
        <a:p>
          <a:r>
            <a:rPr lang="cs-CZ" sz="1600" smtClean="0"/>
            <a:t>Kritérium postižení/defektu </a:t>
          </a:r>
          <a:endParaRPr lang="cs-CZ" sz="1600" dirty="0" smtClean="0"/>
        </a:p>
      </dgm:t>
    </dgm:pt>
    <dgm:pt modelId="{EDCA8F29-0F4C-4384-85AA-282F0BF9F2AB}" type="parTrans" cxnId="{BD89EA4F-9B75-4DFA-8DA5-71FC2CFBAA38}">
      <dgm:prSet/>
      <dgm:spPr/>
      <dgm:t>
        <a:bodyPr/>
        <a:lstStyle/>
        <a:p>
          <a:endParaRPr lang="cs-CZ"/>
        </a:p>
      </dgm:t>
    </dgm:pt>
    <dgm:pt modelId="{C17115F6-AAC4-4F5A-82EE-836BDA78593B}" type="sibTrans" cxnId="{BD89EA4F-9B75-4DFA-8DA5-71FC2CFBAA38}">
      <dgm:prSet/>
      <dgm:spPr/>
      <dgm:t>
        <a:bodyPr/>
        <a:lstStyle/>
        <a:p>
          <a:endParaRPr lang="cs-CZ"/>
        </a:p>
      </dgm:t>
    </dgm:pt>
    <dgm:pt modelId="{0A48A2CF-FB27-4544-8DD1-D08D95506319}">
      <dgm:prSet phldrT="[Text]" custT="1"/>
      <dgm:spPr/>
      <dgm:t>
        <a:bodyPr/>
        <a:lstStyle/>
        <a:p>
          <a:r>
            <a:rPr lang="cs-CZ" sz="1600" dirty="0" smtClean="0"/>
            <a:t>Kritérium zvládání podmínek vzdělávání, intervence, podpora</a:t>
          </a:r>
          <a:endParaRPr lang="cs-CZ" sz="1600" dirty="0"/>
        </a:p>
      </dgm:t>
    </dgm:pt>
    <dgm:pt modelId="{FFDBA598-E749-4DA4-95E0-44A71204AD37}" type="parTrans" cxnId="{276A5748-1B88-4134-95A7-36CB4B4B09FA}">
      <dgm:prSet/>
      <dgm:spPr/>
      <dgm:t>
        <a:bodyPr/>
        <a:lstStyle/>
        <a:p>
          <a:endParaRPr lang="cs-CZ"/>
        </a:p>
      </dgm:t>
    </dgm:pt>
    <dgm:pt modelId="{6CC901CF-8E28-4CF0-9FF7-6F4E4FCA9DB5}" type="sibTrans" cxnId="{276A5748-1B88-4134-95A7-36CB4B4B09FA}">
      <dgm:prSet/>
      <dgm:spPr/>
      <dgm:t>
        <a:bodyPr/>
        <a:lstStyle/>
        <a:p>
          <a:endParaRPr lang="cs-CZ"/>
        </a:p>
      </dgm:t>
    </dgm:pt>
    <dgm:pt modelId="{2CBEFE6C-9936-4BB0-9254-369E641ACDD8}">
      <dgm:prSet phldrT="[Text]" custT="1"/>
      <dgm:spPr/>
      <dgm:t>
        <a:bodyPr/>
        <a:lstStyle/>
        <a:p>
          <a:r>
            <a:rPr lang="cs-CZ" sz="1600" dirty="0" smtClean="0"/>
            <a:t> Podpora, posilování, intervence</a:t>
          </a:r>
          <a:endParaRPr lang="cs-CZ" sz="1600" dirty="0"/>
        </a:p>
      </dgm:t>
    </dgm:pt>
    <dgm:pt modelId="{CF11ADAD-D083-48F0-8BF9-3CD111FDC90D}" type="parTrans" cxnId="{90856635-C370-4628-9C22-B2FA71164725}">
      <dgm:prSet/>
      <dgm:spPr/>
      <dgm:t>
        <a:bodyPr/>
        <a:lstStyle/>
        <a:p>
          <a:endParaRPr lang="cs-CZ"/>
        </a:p>
      </dgm:t>
    </dgm:pt>
    <dgm:pt modelId="{5989B8AA-9D28-4B05-9359-738C61057558}" type="sibTrans" cxnId="{90856635-C370-4628-9C22-B2FA71164725}">
      <dgm:prSet/>
      <dgm:spPr/>
      <dgm:t>
        <a:bodyPr/>
        <a:lstStyle/>
        <a:p>
          <a:endParaRPr lang="cs-CZ"/>
        </a:p>
      </dgm:t>
    </dgm:pt>
    <dgm:pt modelId="{602DD80B-87E3-4CB7-97AA-B8292812C758}">
      <dgm:prSet phldrT="[Text]" custT="1"/>
      <dgm:spPr/>
      <dgm:t>
        <a:bodyPr/>
        <a:lstStyle/>
        <a:p>
          <a:r>
            <a:rPr lang="cs-CZ" sz="1600" dirty="0" smtClean="0"/>
            <a:t>Interní diagnostika – funkční kompetence</a:t>
          </a:r>
          <a:endParaRPr lang="cs-CZ" sz="1600" dirty="0"/>
        </a:p>
      </dgm:t>
    </dgm:pt>
    <dgm:pt modelId="{09148816-8D1F-4A94-AE00-A50D3B90A24D}" type="parTrans" cxnId="{4586FE8E-79EE-42E4-AE56-F943356E495C}">
      <dgm:prSet/>
      <dgm:spPr/>
      <dgm:t>
        <a:bodyPr/>
        <a:lstStyle/>
        <a:p>
          <a:endParaRPr lang="cs-CZ"/>
        </a:p>
      </dgm:t>
    </dgm:pt>
    <dgm:pt modelId="{558F45E5-EC53-48A7-9554-6979D498126C}" type="sibTrans" cxnId="{4586FE8E-79EE-42E4-AE56-F943356E495C}">
      <dgm:prSet/>
      <dgm:spPr/>
      <dgm:t>
        <a:bodyPr/>
        <a:lstStyle/>
        <a:p>
          <a:endParaRPr lang="cs-CZ"/>
        </a:p>
      </dgm:t>
    </dgm:pt>
    <dgm:pt modelId="{7FCA497F-39A7-4213-8C05-E857998745C8}">
      <dgm:prSet phldrT="[Text]" custT="1"/>
      <dgm:spPr/>
      <dgm:t>
        <a:bodyPr/>
        <a:lstStyle/>
        <a:p>
          <a:r>
            <a:rPr lang="cs-CZ" sz="1600" dirty="0" smtClean="0"/>
            <a:t>Odpovědnost školy za vzdělávání všech žáků</a:t>
          </a:r>
          <a:endParaRPr lang="cs-CZ" sz="1600" dirty="0"/>
        </a:p>
      </dgm:t>
    </dgm:pt>
    <dgm:pt modelId="{ADDEB9D8-1460-4E3F-9337-D06677C858CD}" type="parTrans" cxnId="{B31B0DA4-445D-43CF-97ED-6B075C81AA75}">
      <dgm:prSet/>
      <dgm:spPr/>
      <dgm:t>
        <a:bodyPr/>
        <a:lstStyle/>
        <a:p>
          <a:endParaRPr lang="cs-CZ"/>
        </a:p>
      </dgm:t>
    </dgm:pt>
    <dgm:pt modelId="{0E27BFBF-C48A-430D-A717-1DFC5BF89B2D}" type="sibTrans" cxnId="{B31B0DA4-445D-43CF-97ED-6B075C81AA75}">
      <dgm:prSet/>
      <dgm:spPr/>
      <dgm:t>
        <a:bodyPr/>
        <a:lstStyle/>
        <a:p>
          <a:endParaRPr lang="cs-CZ"/>
        </a:p>
      </dgm:t>
    </dgm:pt>
    <dgm:pt modelId="{77F82927-86BF-49DE-8751-9BA1F50937F5}">
      <dgm:prSet phldrT="[Text]" custT="1"/>
      <dgm:spPr/>
      <dgm:t>
        <a:bodyPr/>
        <a:lstStyle/>
        <a:p>
          <a:r>
            <a:rPr lang="cs-CZ" sz="1600" dirty="0" smtClean="0"/>
            <a:t>CZ, PL, B, SK, H, </a:t>
          </a:r>
          <a:endParaRPr lang="cs-CZ" sz="1600" dirty="0"/>
        </a:p>
      </dgm:t>
    </dgm:pt>
    <dgm:pt modelId="{A7087A1D-42A8-4734-9A21-C173084A7AF6}" type="parTrans" cxnId="{DE6EEDB3-1B5F-4115-B0FC-5A38FC499301}">
      <dgm:prSet/>
      <dgm:spPr/>
      <dgm:t>
        <a:bodyPr/>
        <a:lstStyle/>
        <a:p>
          <a:endParaRPr lang="cs-CZ"/>
        </a:p>
      </dgm:t>
    </dgm:pt>
    <dgm:pt modelId="{1987AEF8-4D4B-42BA-95B7-51DC1A987E41}" type="sibTrans" cxnId="{DE6EEDB3-1B5F-4115-B0FC-5A38FC499301}">
      <dgm:prSet/>
      <dgm:spPr/>
      <dgm:t>
        <a:bodyPr/>
        <a:lstStyle/>
        <a:p>
          <a:endParaRPr lang="cs-CZ"/>
        </a:p>
      </dgm:t>
    </dgm:pt>
    <dgm:pt modelId="{CAD84B09-864C-4B88-BA3E-0BB3CFE845EE}">
      <dgm:prSet phldrT="[Text]" custT="1"/>
      <dgm:spPr/>
      <dgm:t>
        <a:bodyPr/>
        <a:lstStyle/>
        <a:p>
          <a:r>
            <a:rPr lang="cs-CZ" sz="1600" dirty="0" smtClean="0"/>
            <a:t>Sociální začlenění – kvalita života</a:t>
          </a:r>
          <a:endParaRPr lang="cs-CZ" sz="1600" dirty="0"/>
        </a:p>
      </dgm:t>
    </dgm:pt>
    <dgm:pt modelId="{791A46A2-21EC-439A-91AC-BFDC1991C020}" type="parTrans" cxnId="{C9AD6028-5BC5-4DC3-A878-880B9703F6A2}">
      <dgm:prSet/>
      <dgm:spPr/>
      <dgm:t>
        <a:bodyPr/>
        <a:lstStyle/>
        <a:p>
          <a:endParaRPr lang="cs-CZ"/>
        </a:p>
      </dgm:t>
    </dgm:pt>
    <dgm:pt modelId="{54C80B0F-9A19-40F4-A6E6-F15448F83877}" type="sibTrans" cxnId="{C9AD6028-5BC5-4DC3-A878-880B9703F6A2}">
      <dgm:prSet/>
      <dgm:spPr/>
      <dgm:t>
        <a:bodyPr/>
        <a:lstStyle/>
        <a:p>
          <a:endParaRPr lang="cs-CZ"/>
        </a:p>
      </dgm:t>
    </dgm:pt>
    <dgm:pt modelId="{B77B5533-F37B-4587-AE2D-D35C46BF7041}">
      <dgm:prSet phldrT="[Text]" custT="1"/>
      <dgm:spPr/>
      <dgm:t>
        <a:bodyPr/>
        <a:lstStyle/>
        <a:p>
          <a:r>
            <a:rPr lang="cs-CZ" sz="1600" dirty="0" smtClean="0"/>
            <a:t>I, N, F, S, VB</a:t>
          </a:r>
          <a:endParaRPr lang="cs-CZ" sz="1600" dirty="0"/>
        </a:p>
      </dgm:t>
    </dgm:pt>
    <dgm:pt modelId="{8F1F1485-81C0-4785-A97E-E71A715A1F27}" type="parTrans" cxnId="{DE2AB73E-A5D1-4475-992C-2DBE09FC83DA}">
      <dgm:prSet/>
      <dgm:spPr/>
      <dgm:t>
        <a:bodyPr/>
        <a:lstStyle/>
        <a:p>
          <a:endParaRPr lang="cs-CZ"/>
        </a:p>
      </dgm:t>
    </dgm:pt>
    <dgm:pt modelId="{D220B50A-14E6-4969-93E3-102C5655E945}" type="sibTrans" cxnId="{DE2AB73E-A5D1-4475-992C-2DBE09FC83DA}">
      <dgm:prSet/>
      <dgm:spPr/>
      <dgm:t>
        <a:bodyPr/>
        <a:lstStyle/>
        <a:p>
          <a:endParaRPr lang="cs-CZ"/>
        </a:p>
      </dgm:t>
    </dgm:pt>
    <dgm:pt modelId="{DC3EDC6A-FFC7-4BBC-A548-2B5FA58E3172}" type="pres">
      <dgm:prSet presAssocID="{F95A9708-6DA2-44E4-A397-A301A23644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148DC4-959E-41C9-866B-282E83E0581B}" type="pres">
      <dgm:prSet presAssocID="{F95A9708-6DA2-44E4-A397-A301A236449E}" presName="tSp" presStyleCnt="0"/>
      <dgm:spPr/>
    </dgm:pt>
    <dgm:pt modelId="{8566327E-105E-4141-B54D-252DA20807C6}" type="pres">
      <dgm:prSet presAssocID="{F95A9708-6DA2-44E4-A397-A301A236449E}" presName="bSp" presStyleCnt="0"/>
      <dgm:spPr/>
    </dgm:pt>
    <dgm:pt modelId="{178F7C8C-872D-4738-9D7B-FA22CC8B2E78}" type="pres">
      <dgm:prSet presAssocID="{F95A9708-6DA2-44E4-A397-A301A236449E}" presName="process" presStyleCnt="0"/>
      <dgm:spPr/>
    </dgm:pt>
    <dgm:pt modelId="{FC358D72-0FA9-4508-A9FC-23FA97C07067}" type="pres">
      <dgm:prSet presAssocID="{10DC4BBF-A5FE-4E26-A104-F5EABFFAA17F}" presName="composite1" presStyleCnt="0"/>
      <dgm:spPr/>
    </dgm:pt>
    <dgm:pt modelId="{E368EC2D-F496-4572-9E84-716A690688BB}" type="pres">
      <dgm:prSet presAssocID="{10DC4BBF-A5FE-4E26-A104-F5EABFFAA17F}" presName="dummyNode1" presStyleLbl="node1" presStyleIdx="0" presStyleCnt="3"/>
      <dgm:spPr/>
    </dgm:pt>
    <dgm:pt modelId="{D15FC0AF-303F-4CE7-B4C4-032A03FDCEDE}" type="pres">
      <dgm:prSet presAssocID="{10DC4BBF-A5FE-4E26-A104-F5EABFFAA17F}" presName="childNode1" presStyleLbl="bgAcc1" presStyleIdx="0" presStyleCnt="3" custScaleY="117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387C4F-ACF1-482F-8D27-8B84D6BBB1E5}" type="pres">
      <dgm:prSet presAssocID="{10DC4BBF-A5FE-4E26-A104-F5EABFFAA17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162DB4-F7E1-426A-9327-71E40CE6F202}" type="pres">
      <dgm:prSet presAssocID="{10DC4BBF-A5FE-4E26-A104-F5EABFFAA17F}" presName="parentNode1" presStyleLbl="node1" presStyleIdx="0" presStyleCnt="3" custLinFactNeighborX="1690" custLinFactNeighborY="3116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AD74D8-729E-4E2B-B0AE-16DB05CED772}" type="pres">
      <dgm:prSet presAssocID="{10DC4BBF-A5FE-4E26-A104-F5EABFFAA17F}" presName="connSite1" presStyleCnt="0"/>
      <dgm:spPr/>
    </dgm:pt>
    <dgm:pt modelId="{31A7CB8D-C8C7-4F17-BDD8-9CAAE3379681}" type="pres">
      <dgm:prSet presAssocID="{35E052E5-5558-4823-995C-1C7830DB364F}" presName="Name9" presStyleLbl="sibTrans2D1" presStyleIdx="0" presStyleCnt="2" custLinFactNeighborX="-33368" custLinFactNeighborY="-8735"/>
      <dgm:spPr/>
      <dgm:t>
        <a:bodyPr/>
        <a:lstStyle/>
        <a:p>
          <a:endParaRPr lang="cs-CZ"/>
        </a:p>
      </dgm:t>
    </dgm:pt>
    <dgm:pt modelId="{0EFAFFB3-0210-40A6-9A91-DA2B3AEED347}" type="pres">
      <dgm:prSet presAssocID="{0DCF3923-118E-4377-9452-0FCBD7FCF635}" presName="composite2" presStyleCnt="0"/>
      <dgm:spPr/>
    </dgm:pt>
    <dgm:pt modelId="{F4E05CD2-27FC-48E0-91C2-1BDE22585356}" type="pres">
      <dgm:prSet presAssocID="{0DCF3923-118E-4377-9452-0FCBD7FCF635}" presName="dummyNode2" presStyleLbl="node1" presStyleIdx="0" presStyleCnt="3"/>
      <dgm:spPr/>
    </dgm:pt>
    <dgm:pt modelId="{057F6E9A-1486-475A-B149-130EE464341C}" type="pres">
      <dgm:prSet presAssocID="{0DCF3923-118E-4377-9452-0FCBD7FCF635}" presName="childNode2" presStyleLbl="bgAcc1" presStyleIdx="1" presStyleCnt="3" custScaleX="123229" custScaleY="229117" custLinFactNeighborX="-2044" custLinFactNeighborY="-93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D20605-8C1F-4A05-9DCB-B224C7249720}" type="pres">
      <dgm:prSet presAssocID="{0DCF3923-118E-4377-9452-0FCBD7FCF6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CC9F9-78ED-40C0-8689-849AB7F4ADF8}" type="pres">
      <dgm:prSet presAssocID="{0DCF3923-118E-4377-9452-0FCBD7FCF635}" presName="parentNode2" presStyleLbl="node1" presStyleIdx="1" presStyleCnt="3" custLinFactNeighborX="-2306" custLinFactNeighborY="-6233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393A7B-6B8B-4C5C-B407-A86B55773443}" type="pres">
      <dgm:prSet presAssocID="{0DCF3923-118E-4377-9452-0FCBD7FCF635}" presName="connSite2" presStyleCnt="0"/>
      <dgm:spPr/>
    </dgm:pt>
    <dgm:pt modelId="{36523576-A9CD-4365-ADA6-31E74E769B56}" type="pres">
      <dgm:prSet presAssocID="{8CDE03EE-731C-437A-A522-2D69A3A3B8F4}" presName="Name18" presStyleLbl="sibTrans2D1" presStyleIdx="1" presStyleCnt="2" custLinFactNeighborX="-30154" custLinFactNeighborY="18755"/>
      <dgm:spPr/>
      <dgm:t>
        <a:bodyPr/>
        <a:lstStyle/>
        <a:p>
          <a:endParaRPr lang="cs-CZ"/>
        </a:p>
      </dgm:t>
    </dgm:pt>
    <dgm:pt modelId="{4D11AAC1-86E9-4EFF-A6BE-8761F5DAF154}" type="pres">
      <dgm:prSet presAssocID="{20770C09-C5D3-4030-A3F5-94FD838BD3AD}" presName="composite1" presStyleCnt="0"/>
      <dgm:spPr/>
    </dgm:pt>
    <dgm:pt modelId="{0452CEEE-F419-4FC0-A5B8-565CE7DB770B}" type="pres">
      <dgm:prSet presAssocID="{20770C09-C5D3-4030-A3F5-94FD838BD3AD}" presName="dummyNode1" presStyleLbl="node1" presStyleIdx="1" presStyleCnt="3"/>
      <dgm:spPr/>
    </dgm:pt>
    <dgm:pt modelId="{6A9530C4-F03E-4FCA-9DA7-4AED27699E42}" type="pres">
      <dgm:prSet presAssocID="{20770C09-C5D3-4030-A3F5-94FD838BD3AD}" presName="childNode1" presStyleLbl="bgAcc1" presStyleIdx="2" presStyleCnt="3" custScaleY="147612" custLinFactNeighborX="1528" custLinFactNeighborY="-282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58A986-2D4D-44FF-81FC-E5F77CDA362F}" type="pres">
      <dgm:prSet presAssocID="{20770C09-C5D3-4030-A3F5-94FD838BD3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21047D-B5F6-4A4E-BA9D-2312EC815341}" type="pres">
      <dgm:prSet presAssocID="{20770C09-C5D3-4030-A3F5-94FD838BD3AD}" presName="parentNode1" presStyleLbl="node1" presStyleIdx="2" presStyleCnt="3" custLinFactNeighborX="1748" custLinFactNeighborY="2973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4D2EC1-9909-44D8-97D4-00D26E94C684}" type="pres">
      <dgm:prSet presAssocID="{20770C09-C5D3-4030-A3F5-94FD838BD3AD}" presName="connSite1" presStyleCnt="0"/>
      <dgm:spPr/>
    </dgm:pt>
  </dgm:ptLst>
  <dgm:cxnLst>
    <dgm:cxn modelId="{DABAD6D2-DEF1-4D31-A787-E27AFAE36948}" type="presOf" srcId="{B0E755B8-978F-445E-B7EE-514C6CC2FD4F}" destId="{19387C4F-ACF1-482F-8D27-8B84D6BBB1E5}" srcOrd="1" destOrd="0" presId="urn:microsoft.com/office/officeart/2005/8/layout/hProcess4"/>
    <dgm:cxn modelId="{A78831D6-59E8-4EA5-AC3A-059C10C6D8C6}" type="presOf" srcId="{B77B5533-F37B-4587-AE2D-D35C46BF7041}" destId="{2858A986-2D4D-44FF-81FC-E5F77CDA362F}" srcOrd="1" destOrd="6" presId="urn:microsoft.com/office/officeart/2005/8/layout/hProcess4"/>
    <dgm:cxn modelId="{B2E2B77B-1B5A-4418-AA2F-FED715327BDF}" type="presOf" srcId="{67A72577-3A8A-414A-8F59-3A6A72DE4809}" destId="{48D20605-8C1F-4A05-9DCB-B224C7249720}" srcOrd="1" destOrd="3" presId="urn:microsoft.com/office/officeart/2005/8/layout/hProcess4"/>
    <dgm:cxn modelId="{6DF59B1F-F08D-44B2-B54C-94C7E200714D}" srcId="{F95A9708-6DA2-44E4-A397-A301A236449E}" destId="{10DC4BBF-A5FE-4E26-A104-F5EABFFAA17F}" srcOrd="0" destOrd="0" parTransId="{B9852266-AB4B-445D-A7EC-23664EFD182A}" sibTransId="{35E052E5-5558-4823-995C-1C7830DB364F}"/>
    <dgm:cxn modelId="{62F84A7C-09B8-4A53-967C-37316065D14F}" type="presOf" srcId="{CAD84B09-864C-4B88-BA3E-0BB3CFE845EE}" destId="{2858A986-2D4D-44FF-81FC-E5F77CDA362F}" srcOrd="1" destOrd="5" presId="urn:microsoft.com/office/officeart/2005/8/layout/hProcess4"/>
    <dgm:cxn modelId="{130FD950-0BBE-4D43-A93D-87988BE95F8D}" type="presOf" srcId="{07E929D2-0DA5-4FC3-B8B9-06ECC38D4CAD}" destId="{6A9530C4-F03E-4FCA-9DA7-4AED27699E42}" srcOrd="0" destOrd="1" presId="urn:microsoft.com/office/officeart/2005/8/layout/hProcess4"/>
    <dgm:cxn modelId="{02E025C3-6C38-4678-AE9D-F9CFA150CC71}" type="presOf" srcId="{B02F0A46-A2D4-4767-90D7-2622397F644F}" destId="{19387C4F-ACF1-482F-8D27-8B84D6BBB1E5}" srcOrd="1" destOrd="3" presId="urn:microsoft.com/office/officeart/2005/8/layout/hProcess4"/>
    <dgm:cxn modelId="{4B2C7BA4-01D0-4DC1-B737-B208FEE70275}" srcId="{0DCF3923-118E-4377-9452-0FCBD7FCF635}" destId="{3286DC9E-0B71-4672-B701-B3AA892E8AC2}" srcOrd="2" destOrd="0" parTransId="{F7893069-C0AA-431A-8856-A15EE7D47D81}" sibTransId="{33B58F2C-8DAC-487B-8BE4-23BC3F6E5D9E}"/>
    <dgm:cxn modelId="{E6085945-CD35-48ED-8C56-0780F37294CB}" type="presOf" srcId="{0A48A2CF-FB27-4544-8DD1-D08D95506319}" destId="{057F6E9A-1486-475A-B149-130EE464341C}" srcOrd="0" destOrd="1" presId="urn:microsoft.com/office/officeart/2005/8/layout/hProcess4"/>
    <dgm:cxn modelId="{09A1435D-6E4F-4AC2-89CA-90B8880E0C96}" type="presOf" srcId="{77F82927-86BF-49DE-8751-9BA1F50937F5}" destId="{057F6E9A-1486-475A-B149-130EE464341C}" srcOrd="0" destOrd="5" presId="urn:microsoft.com/office/officeart/2005/8/layout/hProcess4"/>
    <dgm:cxn modelId="{DE2AB73E-A5D1-4475-992C-2DBE09FC83DA}" srcId="{20770C09-C5D3-4030-A3F5-94FD838BD3AD}" destId="{B77B5533-F37B-4587-AE2D-D35C46BF7041}" srcOrd="6" destOrd="0" parTransId="{8F1F1485-81C0-4785-A97E-E71A715A1F27}" sibTransId="{D220B50A-14E6-4969-93E3-102C5655E945}"/>
    <dgm:cxn modelId="{64B89722-7E32-411B-9C7B-A6B62BED6551}" type="presOf" srcId="{CAD84B09-864C-4B88-BA3E-0BB3CFE845EE}" destId="{6A9530C4-F03E-4FCA-9DA7-4AED27699E42}" srcOrd="0" destOrd="5" presId="urn:microsoft.com/office/officeart/2005/8/layout/hProcess4"/>
    <dgm:cxn modelId="{072ECAAE-112F-4E87-A56B-9B17ECE4319A}" type="presOf" srcId="{68A75796-F9EF-4B0A-98B5-9FC61207ED14}" destId="{057F6E9A-1486-475A-B149-130EE464341C}" srcOrd="0" destOrd="0" presId="urn:microsoft.com/office/officeart/2005/8/layout/hProcess4"/>
    <dgm:cxn modelId="{23694CD2-DC2B-4135-ADE5-2CAE3901E133}" type="presOf" srcId="{10FB2E2F-06EE-4CCC-847B-D94D3F6A89AE}" destId="{6A9530C4-F03E-4FCA-9DA7-4AED27699E42}" srcOrd="0" destOrd="0" presId="urn:microsoft.com/office/officeart/2005/8/layout/hProcess4"/>
    <dgm:cxn modelId="{4D9B7376-B162-4C13-A0CA-D181A491861E}" srcId="{10DC4BBF-A5FE-4E26-A104-F5EABFFAA17F}" destId="{B0E755B8-978F-445E-B7EE-514C6CC2FD4F}" srcOrd="0" destOrd="0" parTransId="{D32C846C-2010-44E6-A297-B4131D211919}" sibTransId="{8A8EB421-199A-4F54-A57E-5CD5BD2BBBA4}"/>
    <dgm:cxn modelId="{2F4C8693-61D9-4B36-9A19-E6E2D93996A8}" type="presOf" srcId="{35E052E5-5558-4823-995C-1C7830DB364F}" destId="{31A7CB8D-C8C7-4F17-BDD8-9CAAE3379681}" srcOrd="0" destOrd="0" presId="urn:microsoft.com/office/officeart/2005/8/layout/hProcess4"/>
    <dgm:cxn modelId="{9BDE7260-A758-49B9-B15F-95CA83AB159A}" type="presOf" srcId="{13856E83-2F28-4E17-A6E9-BC4135AE966B}" destId="{48D20605-8C1F-4A05-9DCB-B224C7249720}" srcOrd="1" destOrd="6" presId="urn:microsoft.com/office/officeart/2005/8/layout/hProcess4"/>
    <dgm:cxn modelId="{D688B9A7-BBB4-4DB6-BAD5-C6463EC15F1F}" type="presOf" srcId="{0A48A2CF-FB27-4544-8DD1-D08D95506319}" destId="{48D20605-8C1F-4A05-9DCB-B224C7249720}" srcOrd="1" destOrd="1" presId="urn:microsoft.com/office/officeart/2005/8/layout/hProcess4"/>
    <dgm:cxn modelId="{EC5626A3-AC37-4BAD-8915-1D29B1B9EE60}" type="presOf" srcId="{EC45BF4F-79C1-414B-98B3-318E474E160E}" destId="{19387C4F-ACF1-482F-8D27-8B84D6BBB1E5}" srcOrd="1" destOrd="2" presId="urn:microsoft.com/office/officeart/2005/8/layout/hProcess4"/>
    <dgm:cxn modelId="{17B1EB40-A104-433B-911E-C07DFFDD84B7}" type="presOf" srcId="{BAC5A53E-45AB-41C3-8C45-38BD630F9334}" destId="{19387C4F-ACF1-482F-8D27-8B84D6BBB1E5}" srcOrd="1" destOrd="1" presId="urn:microsoft.com/office/officeart/2005/8/layout/hProcess4"/>
    <dgm:cxn modelId="{6CFD3F83-B75B-482B-9E7D-B7DA862A55CE}" type="presOf" srcId="{F95A9708-6DA2-44E4-A397-A301A236449E}" destId="{DC3EDC6A-FFC7-4BBC-A548-2B5FA58E3172}" srcOrd="0" destOrd="0" presId="urn:microsoft.com/office/officeart/2005/8/layout/hProcess4"/>
    <dgm:cxn modelId="{C3C0CB7C-7909-4A43-8DE1-6A58A4ADEA5D}" srcId="{F95A9708-6DA2-44E4-A397-A301A236449E}" destId="{0DCF3923-118E-4377-9452-0FCBD7FCF635}" srcOrd="1" destOrd="0" parTransId="{57518351-DBDA-4FF3-AABC-9520DD931D56}" sibTransId="{8CDE03EE-731C-437A-A522-2D69A3A3B8F4}"/>
    <dgm:cxn modelId="{941D84AA-19AC-40AF-A615-4FF2A5FAFE2C}" srcId="{20770C09-C5D3-4030-A3F5-94FD838BD3AD}" destId="{07E929D2-0DA5-4FC3-B8B9-06ECC38D4CAD}" srcOrd="1" destOrd="0" parTransId="{3C23398F-2A6A-4124-8F8F-833820D1DF49}" sibTransId="{ACFD7B5F-FEA7-46A8-BE0D-78C2C2EE2ABC}"/>
    <dgm:cxn modelId="{B31B0DA4-445D-43CF-97ED-6B075C81AA75}" srcId="{20770C09-C5D3-4030-A3F5-94FD838BD3AD}" destId="{7FCA497F-39A7-4213-8C05-E857998745C8}" srcOrd="4" destOrd="0" parTransId="{ADDEB9D8-1460-4E3F-9337-D06677C858CD}" sibTransId="{0E27BFBF-C48A-430D-A717-1DFC5BF89B2D}"/>
    <dgm:cxn modelId="{276A5748-1B88-4134-95A7-36CB4B4B09FA}" srcId="{0DCF3923-118E-4377-9452-0FCBD7FCF635}" destId="{0A48A2CF-FB27-4544-8DD1-D08D95506319}" srcOrd="1" destOrd="0" parTransId="{FFDBA598-E749-4DA4-95E0-44A71204AD37}" sibTransId="{6CC901CF-8E28-4CF0-9FF7-6F4E4FCA9DB5}"/>
    <dgm:cxn modelId="{B1F62B7C-839F-46B0-B3C9-7626984B8700}" srcId="{0DCF3923-118E-4377-9452-0FCBD7FCF635}" destId="{6B672070-C2F0-4ECD-BB55-198982DD7710}" srcOrd="4" destOrd="0" parTransId="{170F0EBC-96A5-4C74-9130-E8A479C9D44E}" sibTransId="{8D330550-79AD-470A-93FE-87A24F16C1FE}"/>
    <dgm:cxn modelId="{90856635-C370-4628-9C22-B2FA71164725}" srcId="{20770C09-C5D3-4030-A3F5-94FD838BD3AD}" destId="{2CBEFE6C-9936-4BB0-9254-369E641ACDD8}" srcOrd="2" destOrd="0" parTransId="{CF11ADAD-D083-48F0-8BF9-3CD111FDC90D}" sibTransId="{5989B8AA-9D28-4B05-9359-738C61057558}"/>
    <dgm:cxn modelId="{DE6EEDB3-1B5F-4115-B0FC-5A38FC499301}" srcId="{0DCF3923-118E-4377-9452-0FCBD7FCF635}" destId="{77F82927-86BF-49DE-8751-9BA1F50937F5}" srcOrd="5" destOrd="0" parTransId="{A7087A1D-42A8-4734-9A21-C173084A7AF6}" sibTransId="{1987AEF8-4D4B-42BA-95B7-51DC1A987E41}"/>
    <dgm:cxn modelId="{E3EE0CBC-AC3E-4169-B39D-EC7CDF4F5015}" type="presOf" srcId="{2CBEFE6C-9936-4BB0-9254-369E641ACDD8}" destId="{2858A986-2D4D-44FF-81FC-E5F77CDA362F}" srcOrd="1" destOrd="2" presId="urn:microsoft.com/office/officeart/2005/8/layout/hProcess4"/>
    <dgm:cxn modelId="{80956414-986A-4BF8-AC50-CDA06BAE08AC}" srcId="{0DCF3923-118E-4377-9452-0FCBD7FCF635}" destId="{67A72577-3A8A-414A-8F59-3A6A72DE4809}" srcOrd="3" destOrd="0" parTransId="{6E4DBD63-5982-452B-B256-F2ED97B40CD0}" sibTransId="{C5988286-D158-461D-9ABA-6035BDE87B80}"/>
    <dgm:cxn modelId="{5E68A24C-6972-4792-A0A1-F77EF730FE80}" type="presOf" srcId="{20770C09-C5D3-4030-A3F5-94FD838BD3AD}" destId="{1821047D-B5F6-4A4E-BA9D-2312EC815341}" srcOrd="0" destOrd="0" presId="urn:microsoft.com/office/officeart/2005/8/layout/hProcess4"/>
    <dgm:cxn modelId="{681E7297-31EC-4A93-875C-3AA1862A87DE}" srcId="{0DCF3923-118E-4377-9452-0FCBD7FCF635}" destId="{68A75796-F9EF-4B0A-98B5-9FC61207ED14}" srcOrd="0" destOrd="0" parTransId="{AB097800-21F7-4EE5-A854-87BC68014646}" sibTransId="{292C8C99-8F72-4076-AA60-CED71B7E54DC}"/>
    <dgm:cxn modelId="{AAC095C1-EAF0-4670-8445-69B3594E0BED}" srcId="{0DCF3923-118E-4377-9452-0FCBD7FCF635}" destId="{D738AA2B-F2E6-4C5B-A371-C23FAFA7E1D4}" srcOrd="7" destOrd="0" parTransId="{8D09ACF7-A5A1-4786-862D-B916638FD340}" sibTransId="{1D51D278-F776-4729-BCF2-13092370DAF0}"/>
    <dgm:cxn modelId="{4586FE8E-79EE-42E4-AE56-F943356E495C}" srcId="{20770C09-C5D3-4030-A3F5-94FD838BD3AD}" destId="{602DD80B-87E3-4CB7-97AA-B8292812C758}" srcOrd="3" destOrd="0" parTransId="{09148816-8D1F-4A94-AE00-A50D3B90A24D}" sibTransId="{558F45E5-EC53-48A7-9554-6979D498126C}"/>
    <dgm:cxn modelId="{34913205-1D51-4228-A9CB-8465C36B79B8}" type="presOf" srcId="{602DD80B-87E3-4CB7-97AA-B8292812C758}" destId="{6A9530C4-F03E-4FCA-9DA7-4AED27699E42}" srcOrd="0" destOrd="3" presId="urn:microsoft.com/office/officeart/2005/8/layout/hProcess4"/>
    <dgm:cxn modelId="{8D8B4135-1B76-434B-A28A-1FFEB8EC1DC8}" type="presOf" srcId="{10FB2E2F-06EE-4CCC-847B-D94D3F6A89AE}" destId="{2858A986-2D4D-44FF-81FC-E5F77CDA362F}" srcOrd="1" destOrd="0" presId="urn:microsoft.com/office/officeart/2005/8/layout/hProcess4"/>
    <dgm:cxn modelId="{48708087-A958-4592-8F9B-7990519DB110}" type="presOf" srcId="{6B672070-C2F0-4ECD-BB55-198982DD7710}" destId="{48D20605-8C1F-4A05-9DCB-B224C7249720}" srcOrd="1" destOrd="4" presId="urn:microsoft.com/office/officeart/2005/8/layout/hProcess4"/>
    <dgm:cxn modelId="{D3DC4C03-DA6F-465B-AE8C-D432F636C08E}" type="presOf" srcId="{68A75796-F9EF-4B0A-98B5-9FC61207ED14}" destId="{48D20605-8C1F-4A05-9DCB-B224C7249720}" srcOrd="1" destOrd="0" presId="urn:microsoft.com/office/officeart/2005/8/layout/hProcess4"/>
    <dgm:cxn modelId="{36C67D05-73A1-422F-B81C-E2F14BB8DD49}" type="presOf" srcId="{0DCF3923-118E-4377-9452-0FCBD7FCF635}" destId="{0BACC9F9-78ED-40C0-8689-849AB7F4ADF8}" srcOrd="0" destOrd="0" presId="urn:microsoft.com/office/officeart/2005/8/layout/hProcess4"/>
    <dgm:cxn modelId="{6A79AD1B-A2EA-41BD-AB4A-0F6323C8BE42}" type="presOf" srcId="{590B70AE-779E-45A8-80FD-90A909CD6BCE}" destId="{48D20605-8C1F-4A05-9DCB-B224C7249720}" srcOrd="1" destOrd="8" presId="urn:microsoft.com/office/officeart/2005/8/layout/hProcess4"/>
    <dgm:cxn modelId="{3D2A4780-B428-40EB-9A17-39E027DC536F}" srcId="{0DCF3923-118E-4377-9452-0FCBD7FCF635}" destId="{13856E83-2F28-4E17-A6E9-BC4135AE966B}" srcOrd="6" destOrd="0" parTransId="{FE39983B-80A5-4B75-946A-85D99E917DB1}" sibTransId="{D6336F05-37F0-4E34-921A-93662717B40A}"/>
    <dgm:cxn modelId="{A26A1EB1-4803-4FD2-89CA-0C741255AFC8}" type="presOf" srcId="{7FCA497F-39A7-4213-8C05-E857998745C8}" destId="{2858A986-2D4D-44FF-81FC-E5F77CDA362F}" srcOrd="1" destOrd="4" presId="urn:microsoft.com/office/officeart/2005/8/layout/hProcess4"/>
    <dgm:cxn modelId="{87E420B6-7920-480B-B20A-399D98650A3A}" type="presOf" srcId="{67A72577-3A8A-414A-8F59-3A6A72DE4809}" destId="{057F6E9A-1486-475A-B149-130EE464341C}" srcOrd="0" destOrd="3" presId="urn:microsoft.com/office/officeart/2005/8/layout/hProcess4"/>
    <dgm:cxn modelId="{8ECA13AD-9B6D-4E48-9A4D-E66BF8D2E85D}" type="presOf" srcId="{1CC99388-6760-402B-8873-AAA636EBC167}" destId="{19387C4F-ACF1-482F-8D27-8B84D6BBB1E5}" srcOrd="1" destOrd="4" presId="urn:microsoft.com/office/officeart/2005/8/layout/hProcess4"/>
    <dgm:cxn modelId="{40AB2C65-5C52-47E1-A460-DA1C63FB79EF}" type="presOf" srcId="{3286DC9E-0B71-4672-B701-B3AA892E8AC2}" destId="{48D20605-8C1F-4A05-9DCB-B224C7249720}" srcOrd="1" destOrd="2" presId="urn:microsoft.com/office/officeart/2005/8/layout/hProcess4"/>
    <dgm:cxn modelId="{CD66ECE5-5887-4A95-A4AA-8F61F307BA0F}" type="presOf" srcId="{77F82927-86BF-49DE-8751-9BA1F50937F5}" destId="{48D20605-8C1F-4A05-9DCB-B224C7249720}" srcOrd="1" destOrd="5" presId="urn:microsoft.com/office/officeart/2005/8/layout/hProcess4"/>
    <dgm:cxn modelId="{60643266-0F00-40FD-99EB-F5227296B38B}" type="presOf" srcId="{13856E83-2F28-4E17-A6E9-BC4135AE966B}" destId="{057F6E9A-1486-475A-B149-130EE464341C}" srcOrd="0" destOrd="6" presId="urn:microsoft.com/office/officeart/2005/8/layout/hProcess4"/>
    <dgm:cxn modelId="{A198A417-4961-4883-AF23-FBB531607BE0}" srcId="{0DCF3923-118E-4377-9452-0FCBD7FCF635}" destId="{590B70AE-779E-45A8-80FD-90A909CD6BCE}" srcOrd="8" destOrd="0" parTransId="{863CF84F-018F-4E82-8989-404690BA5317}" sibTransId="{B90560E9-8A6D-4260-B558-8AF20155CDDE}"/>
    <dgm:cxn modelId="{D1BF30DC-3E2A-4845-8239-7D9150753DF3}" srcId="{10DC4BBF-A5FE-4E26-A104-F5EABFFAA17F}" destId="{1CC99388-6760-402B-8873-AAA636EBC167}" srcOrd="4" destOrd="0" parTransId="{11668CB3-7787-4B7F-8E6E-8E6CCCF442AB}" sibTransId="{6D2B4EF9-2879-406E-A81C-EC01F3572607}"/>
    <dgm:cxn modelId="{0E1F987F-5405-44A8-86C1-7AAD89CF295E}" type="presOf" srcId="{8CDE03EE-731C-437A-A522-2D69A3A3B8F4}" destId="{36523576-A9CD-4365-ADA6-31E74E769B56}" srcOrd="0" destOrd="0" presId="urn:microsoft.com/office/officeart/2005/8/layout/hProcess4"/>
    <dgm:cxn modelId="{08F59056-E794-4820-A211-4EE5712D77BD}" type="presOf" srcId="{EC45BF4F-79C1-414B-98B3-318E474E160E}" destId="{D15FC0AF-303F-4CE7-B4C4-032A03FDCEDE}" srcOrd="0" destOrd="2" presId="urn:microsoft.com/office/officeart/2005/8/layout/hProcess4"/>
    <dgm:cxn modelId="{269F8AAE-8B4E-400C-8624-37B54DDF085A}" srcId="{10DC4BBF-A5FE-4E26-A104-F5EABFFAA17F}" destId="{EC45BF4F-79C1-414B-98B3-318E474E160E}" srcOrd="2" destOrd="0" parTransId="{51D06E29-C0AE-4C39-99A0-ECFADBEC46BD}" sibTransId="{3B01C29B-475F-450C-B55E-957EB54135F9}"/>
    <dgm:cxn modelId="{1C53CBE9-8CF7-4295-AC1C-9D3533657CFD}" type="presOf" srcId="{07E929D2-0DA5-4FC3-B8B9-06ECC38D4CAD}" destId="{2858A986-2D4D-44FF-81FC-E5F77CDA362F}" srcOrd="1" destOrd="1" presId="urn:microsoft.com/office/officeart/2005/8/layout/hProcess4"/>
    <dgm:cxn modelId="{6BD1F500-4FAB-4BF9-859A-1D5A3327B364}" type="presOf" srcId="{D738AA2B-F2E6-4C5B-A371-C23FAFA7E1D4}" destId="{057F6E9A-1486-475A-B149-130EE464341C}" srcOrd="0" destOrd="7" presId="urn:microsoft.com/office/officeart/2005/8/layout/hProcess4"/>
    <dgm:cxn modelId="{F8CEF170-D061-46BD-AB3C-1B46EF9436FC}" type="presOf" srcId="{1CC99388-6760-402B-8873-AAA636EBC167}" destId="{D15FC0AF-303F-4CE7-B4C4-032A03FDCEDE}" srcOrd="0" destOrd="4" presId="urn:microsoft.com/office/officeart/2005/8/layout/hProcess4"/>
    <dgm:cxn modelId="{CE3C9B6F-3D53-4972-9757-6F333ACF10C5}" type="presOf" srcId="{590B70AE-779E-45A8-80FD-90A909CD6BCE}" destId="{057F6E9A-1486-475A-B149-130EE464341C}" srcOrd="0" destOrd="8" presId="urn:microsoft.com/office/officeart/2005/8/layout/hProcess4"/>
    <dgm:cxn modelId="{96F99A43-6712-4DC2-90A2-2AC268ED0AEC}" type="presOf" srcId="{3286DC9E-0B71-4672-B701-B3AA892E8AC2}" destId="{057F6E9A-1486-475A-B149-130EE464341C}" srcOrd="0" destOrd="2" presId="urn:microsoft.com/office/officeart/2005/8/layout/hProcess4"/>
    <dgm:cxn modelId="{CA77CD96-774C-4BA1-A7BC-EFADA007027C}" type="presOf" srcId="{2CBEFE6C-9936-4BB0-9254-369E641ACDD8}" destId="{6A9530C4-F03E-4FCA-9DA7-4AED27699E42}" srcOrd="0" destOrd="2" presId="urn:microsoft.com/office/officeart/2005/8/layout/hProcess4"/>
    <dgm:cxn modelId="{C9AD6028-5BC5-4DC3-A878-880B9703F6A2}" srcId="{20770C09-C5D3-4030-A3F5-94FD838BD3AD}" destId="{CAD84B09-864C-4B88-BA3E-0BB3CFE845EE}" srcOrd="5" destOrd="0" parTransId="{791A46A2-21EC-439A-91AC-BFDC1991C020}" sibTransId="{54C80B0F-9A19-40F4-A6E6-F15448F83877}"/>
    <dgm:cxn modelId="{E5109A97-095A-4BD1-A6CC-511E09B3B852}" srcId="{20770C09-C5D3-4030-A3F5-94FD838BD3AD}" destId="{10FB2E2F-06EE-4CCC-847B-D94D3F6A89AE}" srcOrd="0" destOrd="0" parTransId="{A41615D4-F6CB-48B5-A0FE-38A4F4C94804}" sibTransId="{AC33346C-8B63-4C33-BC71-327FF42A7C29}"/>
    <dgm:cxn modelId="{A87F7EA7-061B-431A-8252-9C748D96D23B}" type="presOf" srcId="{10DC4BBF-A5FE-4E26-A104-F5EABFFAA17F}" destId="{71162DB4-F7E1-426A-9327-71E40CE6F202}" srcOrd="0" destOrd="0" presId="urn:microsoft.com/office/officeart/2005/8/layout/hProcess4"/>
    <dgm:cxn modelId="{EB4CD1EF-9F2D-4F3B-8709-16A43CDF0B4F}" type="presOf" srcId="{B0E755B8-978F-445E-B7EE-514C6CC2FD4F}" destId="{D15FC0AF-303F-4CE7-B4C4-032A03FDCEDE}" srcOrd="0" destOrd="0" presId="urn:microsoft.com/office/officeart/2005/8/layout/hProcess4"/>
    <dgm:cxn modelId="{208E06FB-824E-46CA-8118-A2476CBF33B0}" type="presOf" srcId="{B77B5533-F37B-4587-AE2D-D35C46BF7041}" destId="{6A9530C4-F03E-4FCA-9DA7-4AED27699E42}" srcOrd="0" destOrd="6" presId="urn:microsoft.com/office/officeart/2005/8/layout/hProcess4"/>
    <dgm:cxn modelId="{7BCC64CC-936F-4BDC-AD13-EAE508B5A576}" type="presOf" srcId="{6B672070-C2F0-4ECD-BB55-198982DD7710}" destId="{057F6E9A-1486-475A-B149-130EE464341C}" srcOrd="0" destOrd="4" presId="urn:microsoft.com/office/officeart/2005/8/layout/hProcess4"/>
    <dgm:cxn modelId="{15FD17F3-64F5-4B53-AC5F-5931F992334C}" type="presOf" srcId="{D738AA2B-F2E6-4C5B-A371-C23FAFA7E1D4}" destId="{48D20605-8C1F-4A05-9DCB-B224C7249720}" srcOrd="1" destOrd="7" presId="urn:microsoft.com/office/officeart/2005/8/layout/hProcess4"/>
    <dgm:cxn modelId="{BD89EA4F-9B75-4DFA-8DA5-71FC2CFBAA38}" srcId="{10DC4BBF-A5FE-4E26-A104-F5EABFFAA17F}" destId="{BAC5A53E-45AB-41C3-8C45-38BD630F9334}" srcOrd="1" destOrd="0" parTransId="{EDCA8F29-0F4C-4384-85AA-282F0BF9F2AB}" sibTransId="{C17115F6-AAC4-4F5A-82EE-836BDA78593B}"/>
    <dgm:cxn modelId="{8D47D76C-7906-427E-903E-2CA832F66214}" type="presOf" srcId="{BAC5A53E-45AB-41C3-8C45-38BD630F9334}" destId="{D15FC0AF-303F-4CE7-B4C4-032A03FDCEDE}" srcOrd="0" destOrd="1" presId="urn:microsoft.com/office/officeart/2005/8/layout/hProcess4"/>
    <dgm:cxn modelId="{CE1B5CD2-9FF4-466D-BBDE-7F1FDBCDA3B5}" srcId="{F95A9708-6DA2-44E4-A397-A301A236449E}" destId="{20770C09-C5D3-4030-A3F5-94FD838BD3AD}" srcOrd="2" destOrd="0" parTransId="{D8CC6ADE-E47E-4711-BA6A-FE8945157FBC}" sibTransId="{094402AD-486D-40A7-A113-470DA501D53F}"/>
    <dgm:cxn modelId="{F3F757C8-4136-4DAF-8B84-694F80D41FE1}" type="presOf" srcId="{7FCA497F-39A7-4213-8C05-E857998745C8}" destId="{6A9530C4-F03E-4FCA-9DA7-4AED27699E42}" srcOrd="0" destOrd="4" presId="urn:microsoft.com/office/officeart/2005/8/layout/hProcess4"/>
    <dgm:cxn modelId="{4FBE4E3A-6AC5-40C9-AEE5-AA1B27BE392F}" type="presOf" srcId="{602DD80B-87E3-4CB7-97AA-B8292812C758}" destId="{2858A986-2D4D-44FF-81FC-E5F77CDA362F}" srcOrd="1" destOrd="3" presId="urn:microsoft.com/office/officeart/2005/8/layout/hProcess4"/>
    <dgm:cxn modelId="{1FE23254-7658-4F81-8D3B-AAE3467BA719}" type="presOf" srcId="{B02F0A46-A2D4-4767-90D7-2622397F644F}" destId="{D15FC0AF-303F-4CE7-B4C4-032A03FDCEDE}" srcOrd="0" destOrd="3" presId="urn:microsoft.com/office/officeart/2005/8/layout/hProcess4"/>
    <dgm:cxn modelId="{92DC035C-90CF-4C38-8AFC-7A0C2DCE16DB}" srcId="{10DC4BBF-A5FE-4E26-A104-F5EABFFAA17F}" destId="{B02F0A46-A2D4-4767-90D7-2622397F644F}" srcOrd="3" destOrd="0" parTransId="{4548CE6E-624E-442D-85DC-F6906260FD8A}" sibTransId="{F5DEE646-94D0-46B5-AF7B-2E0695C430EF}"/>
    <dgm:cxn modelId="{D1403C66-0618-4594-8921-C4B08493EF60}" type="presParOf" srcId="{DC3EDC6A-FFC7-4BBC-A548-2B5FA58E3172}" destId="{E1148DC4-959E-41C9-866B-282E83E0581B}" srcOrd="0" destOrd="0" presId="urn:microsoft.com/office/officeart/2005/8/layout/hProcess4"/>
    <dgm:cxn modelId="{E7180AB4-0C6C-4E77-A01E-E9CA25A7A5F9}" type="presParOf" srcId="{DC3EDC6A-FFC7-4BBC-A548-2B5FA58E3172}" destId="{8566327E-105E-4141-B54D-252DA20807C6}" srcOrd="1" destOrd="0" presId="urn:microsoft.com/office/officeart/2005/8/layout/hProcess4"/>
    <dgm:cxn modelId="{9430D189-BB8A-454C-BDEE-2D4C65194DE6}" type="presParOf" srcId="{DC3EDC6A-FFC7-4BBC-A548-2B5FA58E3172}" destId="{178F7C8C-872D-4738-9D7B-FA22CC8B2E78}" srcOrd="2" destOrd="0" presId="urn:microsoft.com/office/officeart/2005/8/layout/hProcess4"/>
    <dgm:cxn modelId="{A0F85FDC-B1EA-4836-8533-5D5008EF8486}" type="presParOf" srcId="{178F7C8C-872D-4738-9D7B-FA22CC8B2E78}" destId="{FC358D72-0FA9-4508-A9FC-23FA97C07067}" srcOrd="0" destOrd="0" presId="urn:microsoft.com/office/officeart/2005/8/layout/hProcess4"/>
    <dgm:cxn modelId="{7FF6D000-BF06-4F5D-9400-67E24D303BC6}" type="presParOf" srcId="{FC358D72-0FA9-4508-A9FC-23FA97C07067}" destId="{E368EC2D-F496-4572-9E84-716A690688BB}" srcOrd="0" destOrd="0" presId="urn:microsoft.com/office/officeart/2005/8/layout/hProcess4"/>
    <dgm:cxn modelId="{3F966A80-144D-4743-9E12-85638D8444BA}" type="presParOf" srcId="{FC358D72-0FA9-4508-A9FC-23FA97C07067}" destId="{D15FC0AF-303F-4CE7-B4C4-032A03FDCEDE}" srcOrd="1" destOrd="0" presId="urn:microsoft.com/office/officeart/2005/8/layout/hProcess4"/>
    <dgm:cxn modelId="{8CDDC4DB-A1CE-4EA9-801F-08AAC7586014}" type="presParOf" srcId="{FC358D72-0FA9-4508-A9FC-23FA97C07067}" destId="{19387C4F-ACF1-482F-8D27-8B84D6BBB1E5}" srcOrd="2" destOrd="0" presId="urn:microsoft.com/office/officeart/2005/8/layout/hProcess4"/>
    <dgm:cxn modelId="{1E6CDD51-3CD9-42F4-93A7-BE15035DA986}" type="presParOf" srcId="{FC358D72-0FA9-4508-A9FC-23FA97C07067}" destId="{71162DB4-F7E1-426A-9327-71E40CE6F202}" srcOrd="3" destOrd="0" presId="urn:microsoft.com/office/officeart/2005/8/layout/hProcess4"/>
    <dgm:cxn modelId="{AE3E0ED2-C25B-4772-AD32-371758EBEC60}" type="presParOf" srcId="{FC358D72-0FA9-4508-A9FC-23FA97C07067}" destId="{61AD74D8-729E-4E2B-B0AE-16DB05CED772}" srcOrd="4" destOrd="0" presId="urn:microsoft.com/office/officeart/2005/8/layout/hProcess4"/>
    <dgm:cxn modelId="{1C9825F6-CAE0-4815-B5EC-5D8E54AE17BC}" type="presParOf" srcId="{178F7C8C-872D-4738-9D7B-FA22CC8B2E78}" destId="{31A7CB8D-C8C7-4F17-BDD8-9CAAE3379681}" srcOrd="1" destOrd="0" presId="urn:microsoft.com/office/officeart/2005/8/layout/hProcess4"/>
    <dgm:cxn modelId="{B54013E3-5A0B-409D-83B3-9403B41C6A8A}" type="presParOf" srcId="{178F7C8C-872D-4738-9D7B-FA22CC8B2E78}" destId="{0EFAFFB3-0210-40A6-9A91-DA2B3AEED347}" srcOrd="2" destOrd="0" presId="urn:microsoft.com/office/officeart/2005/8/layout/hProcess4"/>
    <dgm:cxn modelId="{CAFEDEDF-A3E6-4BC7-883A-7CE14210D3E9}" type="presParOf" srcId="{0EFAFFB3-0210-40A6-9A91-DA2B3AEED347}" destId="{F4E05CD2-27FC-48E0-91C2-1BDE22585356}" srcOrd="0" destOrd="0" presId="urn:microsoft.com/office/officeart/2005/8/layout/hProcess4"/>
    <dgm:cxn modelId="{47FF9B1C-1217-4763-82C1-9491E71B61B9}" type="presParOf" srcId="{0EFAFFB3-0210-40A6-9A91-DA2B3AEED347}" destId="{057F6E9A-1486-475A-B149-130EE464341C}" srcOrd="1" destOrd="0" presId="urn:microsoft.com/office/officeart/2005/8/layout/hProcess4"/>
    <dgm:cxn modelId="{C766C091-2A9B-4E01-A4F3-25D9FDD71E7A}" type="presParOf" srcId="{0EFAFFB3-0210-40A6-9A91-DA2B3AEED347}" destId="{48D20605-8C1F-4A05-9DCB-B224C7249720}" srcOrd="2" destOrd="0" presId="urn:microsoft.com/office/officeart/2005/8/layout/hProcess4"/>
    <dgm:cxn modelId="{96637AC5-F45E-427A-BBD6-F4A2A726C06F}" type="presParOf" srcId="{0EFAFFB3-0210-40A6-9A91-DA2B3AEED347}" destId="{0BACC9F9-78ED-40C0-8689-849AB7F4ADF8}" srcOrd="3" destOrd="0" presId="urn:microsoft.com/office/officeart/2005/8/layout/hProcess4"/>
    <dgm:cxn modelId="{CFC4BF58-BB87-423B-8442-1DA7BD442FBA}" type="presParOf" srcId="{0EFAFFB3-0210-40A6-9A91-DA2B3AEED347}" destId="{DE393A7B-6B8B-4C5C-B407-A86B55773443}" srcOrd="4" destOrd="0" presId="urn:microsoft.com/office/officeart/2005/8/layout/hProcess4"/>
    <dgm:cxn modelId="{6015D078-A982-4782-B595-95739311C567}" type="presParOf" srcId="{178F7C8C-872D-4738-9D7B-FA22CC8B2E78}" destId="{36523576-A9CD-4365-ADA6-31E74E769B56}" srcOrd="3" destOrd="0" presId="urn:microsoft.com/office/officeart/2005/8/layout/hProcess4"/>
    <dgm:cxn modelId="{90042BA1-CC3A-496F-AF71-B31378961898}" type="presParOf" srcId="{178F7C8C-872D-4738-9D7B-FA22CC8B2E78}" destId="{4D11AAC1-86E9-4EFF-A6BE-8761F5DAF154}" srcOrd="4" destOrd="0" presId="urn:microsoft.com/office/officeart/2005/8/layout/hProcess4"/>
    <dgm:cxn modelId="{D17461F5-5E82-4430-80C9-1A923041FEF1}" type="presParOf" srcId="{4D11AAC1-86E9-4EFF-A6BE-8761F5DAF154}" destId="{0452CEEE-F419-4FC0-A5B8-565CE7DB770B}" srcOrd="0" destOrd="0" presId="urn:microsoft.com/office/officeart/2005/8/layout/hProcess4"/>
    <dgm:cxn modelId="{1DEE6FCF-4531-4044-8CE5-31D61963285F}" type="presParOf" srcId="{4D11AAC1-86E9-4EFF-A6BE-8761F5DAF154}" destId="{6A9530C4-F03E-4FCA-9DA7-4AED27699E42}" srcOrd="1" destOrd="0" presId="urn:microsoft.com/office/officeart/2005/8/layout/hProcess4"/>
    <dgm:cxn modelId="{A9FD8514-493D-471E-BA2A-94178679EE39}" type="presParOf" srcId="{4D11AAC1-86E9-4EFF-A6BE-8761F5DAF154}" destId="{2858A986-2D4D-44FF-81FC-E5F77CDA362F}" srcOrd="2" destOrd="0" presId="urn:microsoft.com/office/officeart/2005/8/layout/hProcess4"/>
    <dgm:cxn modelId="{BCCB7894-0675-4731-9B91-D0AD3AD7E2CF}" type="presParOf" srcId="{4D11AAC1-86E9-4EFF-A6BE-8761F5DAF154}" destId="{1821047D-B5F6-4A4E-BA9D-2312EC815341}" srcOrd="3" destOrd="0" presId="urn:microsoft.com/office/officeart/2005/8/layout/hProcess4"/>
    <dgm:cxn modelId="{91937EF5-74CC-44EB-9A6C-F9EFC372D320}" type="presParOf" srcId="{4D11AAC1-86E9-4EFF-A6BE-8761F5DAF154}" destId="{4E4D2EC1-9909-44D8-97D4-00D26E94C6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88361-ECA3-4134-9638-91868154C6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B1D3BFF-29A3-437A-B2FC-067ABD904F2D}">
      <dgm:prSet phldrT="[Text]" custT="1"/>
      <dgm:spPr/>
      <dgm:t>
        <a:bodyPr/>
        <a:lstStyle/>
        <a:p>
          <a:r>
            <a:rPr lang="cs-CZ" sz="2000" b="1" baseline="0" smtClean="0"/>
            <a:t>Dítě jako aktér</a:t>
          </a:r>
          <a:endParaRPr lang="en-US" sz="2000" b="1" baseline="0" dirty="0"/>
        </a:p>
      </dgm:t>
    </dgm:pt>
    <dgm:pt modelId="{3DF1D183-F03D-4AB0-BDE4-C1119FFD25C1}" type="parTrans" cxnId="{6BDB85F3-0C9C-4281-9B68-B453F2718B37}">
      <dgm:prSet/>
      <dgm:spPr/>
      <dgm:t>
        <a:bodyPr/>
        <a:lstStyle/>
        <a:p>
          <a:endParaRPr lang="en-US"/>
        </a:p>
      </dgm:t>
    </dgm:pt>
    <dgm:pt modelId="{39F75693-A68D-4884-8FBF-5957FEEB6EB4}" type="sibTrans" cxnId="{6BDB85F3-0C9C-4281-9B68-B453F2718B37}">
      <dgm:prSet/>
      <dgm:spPr/>
      <dgm:t>
        <a:bodyPr/>
        <a:lstStyle/>
        <a:p>
          <a:endParaRPr lang="en-US"/>
        </a:p>
      </dgm:t>
    </dgm:pt>
    <dgm:pt modelId="{6C1BD93F-982C-485A-BB16-23A152DBFC5A}">
      <dgm:prSet phldrT="[Text]" custT="1"/>
      <dgm:spPr/>
      <dgm:t>
        <a:bodyPr/>
        <a:lstStyle/>
        <a:p>
          <a:r>
            <a:rPr lang="cs-CZ" sz="2400" b="1" dirty="0" smtClean="0"/>
            <a:t>Potencialita</a:t>
          </a:r>
        </a:p>
        <a:p>
          <a:endParaRPr lang="cs-CZ" sz="2400" b="1" dirty="0" smtClean="0"/>
        </a:p>
        <a:p>
          <a:r>
            <a:rPr lang="cs-CZ" sz="2400" b="1" dirty="0" smtClean="0"/>
            <a:t>Odkázanost</a:t>
          </a:r>
        </a:p>
        <a:p>
          <a:endParaRPr lang="cs-CZ" sz="2400" b="1" dirty="0" smtClean="0"/>
        </a:p>
        <a:p>
          <a:r>
            <a:rPr lang="cs-CZ" sz="2400" b="1" dirty="0" smtClean="0"/>
            <a:t>Směřování k dospělosti</a:t>
          </a:r>
          <a:endParaRPr lang="en-US" sz="2400" b="1" dirty="0"/>
        </a:p>
      </dgm:t>
    </dgm:pt>
    <dgm:pt modelId="{599FC1BB-7A44-4981-BDFB-9413BF4A18AB}" type="parTrans" cxnId="{C7C52B21-EAB9-48FE-A57F-68BC20557800}">
      <dgm:prSet/>
      <dgm:spPr/>
      <dgm:t>
        <a:bodyPr/>
        <a:lstStyle/>
        <a:p>
          <a:endParaRPr lang="en-US"/>
        </a:p>
      </dgm:t>
    </dgm:pt>
    <dgm:pt modelId="{858CCF8B-D6B9-448E-88C7-B8C7C1342495}" type="sibTrans" cxnId="{C7C52B21-EAB9-48FE-A57F-68BC20557800}">
      <dgm:prSet/>
      <dgm:spPr/>
      <dgm:t>
        <a:bodyPr/>
        <a:lstStyle/>
        <a:p>
          <a:endParaRPr lang="en-US"/>
        </a:p>
      </dgm:t>
    </dgm:pt>
    <dgm:pt modelId="{E866E3B5-BD9A-4F57-A8D6-FD8E93008383}">
      <dgm:prSet phldrT="[Text]" custT="1"/>
      <dgm:spPr/>
      <dgm:t>
        <a:bodyPr/>
        <a:lstStyle/>
        <a:p>
          <a:r>
            <a:rPr lang="cs-CZ" sz="2000" b="1" dirty="0" smtClean="0"/>
            <a:t>Vzdělanost/socializace</a:t>
          </a:r>
          <a:endParaRPr lang="en-US" sz="2000" b="1" dirty="0"/>
        </a:p>
      </dgm:t>
    </dgm:pt>
    <dgm:pt modelId="{AE82C7C6-B3A5-4CBE-A5F6-D224F7703D2C}" type="parTrans" cxnId="{489FC450-54CC-486D-A1CD-B94F74C6C9D7}">
      <dgm:prSet/>
      <dgm:spPr/>
      <dgm:t>
        <a:bodyPr/>
        <a:lstStyle/>
        <a:p>
          <a:endParaRPr lang="en-US"/>
        </a:p>
      </dgm:t>
    </dgm:pt>
    <dgm:pt modelId="{2CA815E8-24A7-48A4-B459-1534BF541F19}" type="sibTrans" cxnId="{489FC450-54CC-486D-A1CD-B94F74C6C9D7}">
      <dgm:prSet/>
      <dgm:spPr/>
      <dgm:t>
        <a:bodyPr/>
        <a:lstStyle/>
        <a:p>
          <a:endParaRPr lang="en-US"/>
        </a:p>
      </dgm:t>
    </dgm:pt>
    <dgm:pt modelId="{26BCCDBC-6679-4B2D-B499-F4016E29C4F7}">
      <dgm:prSet phldrT="[Text]" custT="1"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dirty="0" smtClean="0"/>
            <a:t>Příležitost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 smtClean="0"/>
            <a:t>Zapojení/aktivita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 smtClean="0"/>
            <a:t>Strategie zvládání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dirty="0"/>
        </a:p>
      </dgm:t>
    </dgm:pt>
    <dgm:pt modelId="{C08D8EE0-22EB-4A4D-BC7A-FE876843C3B3}" type="parTrans" cxnId="{61F627EA-45D6-4C42-A7DA-03BE3E38CB56}">
      <dgm:prSet/>
      <dgm:spPr/>
      <dgm:t>
        <a:bodyPr/>
        <a:lstStyle/>
        <a:p>
          <a:endParaRPr lang="en-US"/>
        </a:p>
      </dgm:t>
    </dgm:pt>
    <dgm:pt modelId="{EBEE116C-DFE7-4F30-8116-FE7D198E33DC}" type="sibTrans" cxnId="{61F627EA-45D6-4C42-A7DA-03BE3E38CB56}">
      <dgm:prSet/>
      <dgm:spPr/>
      <dgm:t>
        <a:bodyPr/>
        <a:lstStyle/>
        <a:p>
          <a:endParaRPr lang="en-US"/>
        </a:p>
      </dgm:t>
    </dgm:pt>
    <dgm:pt modelId="{C86E077B-FC60-418C-AAB9-72B51740A2BC}">
      <dgm:prSet phldrT="[Text]" custT="1"/>
      <dgm:spPr/>
      <dgm:t>
        <a:bodyPr/>
        <a:lstStyle/>
        <a:p>
          <a:r>
            <a:rPr lang="cs-CZ" sz="2000" b="1" dirty="0" smtClean="0"/>
            <a:t>Kvalita života</a:t>
          </a:r>
          <a:endParaRPr lang="en-US" sz="2000" b="1" dirty="0"/>
        </a:p>
      </dgm:t>
    </dgm:pt>
    <dgm:pt modelId="{37C78C32-DFB9-4D7E-86F0-CB2254111032}" type="parTrans" cxnId="{041C4F2E-793F-4E4D-93F7-E5A7E37B33B1}">
      <dgm:prSet/>
      <dgm:spPr/>
      <dgm:t>
        <a:bodyPr/>
        <a:lstStyle/>
        <a:p>
          <a:endParaRPr lang="en-US"/>
        </a:p>
      </dgm:t>
    </dgm:pt>
    <dgm:pt modelId="{E310CE39-B499-4322-BD50-FF8E0276B98D}" type="sibTrans" cxnId="{041C4F2E-793F-4E4D-93F7-E5A7E37B33B1}">
      <dgm:prSet/>
      <dgm:spPr/>
      <dgm:t>
        <a:bodyPr/>
        <a:lstStyle/>
        <a:p>
          <a:endParaRPr lang="en-US"/>
        </a:p>
      </dgm:t>
    </dgm:pt>
    <dgm:pt modelId="{3A1E2EE2-0448-4719-80EE-DB7530D45DAC}">
      <dgm:prSet phldrT="[Text]" custT="1"/>
      <dgm:spPr/>
      <dgm:t>
        <a:bodyPr/>
        <a:lstStyle/>
        <a:p>
          <a:r>
            <a:rPr lang="cs-CZ" sz="2400" b="1" dirty="0" err="1" smtClean="0"/>
            <a:t>Seberozvoj</a:t>
          </a:r>
          <a:endParaRPr lang="cs-CZ" sz="2400" b="1" dirty="0" smtClean="0"/>
        </a:p>
        <a:p>
          <a:endParaRPr lang="cs-CZ" sz="2400" b="1" dirty="0" smtClean="0"/>
        </a:p>
        <a:p>
          <a:r>
            <a:rPr lang="cs-CZ" sz="2400" b="1" dirty="0" smtClean="0"/>
            <a:t>Zapojení a odpovědnost</a:t>
          </a:r>
        </a:p>
        <a:p>
          <a:endParaRPr lang="cs-CZ" sz="2400" b="1" dirty="0" smtClean="0"/>
        </a:p>
        <a:p>
          <a:r>
            <a:rPr lang="cs-CZ" sz="2400" b="1" dirty="0" smtClean="0"/>
            <a:t>Funkční strategie </a:t>
          </a:r>
          <a:endParaRPr lang="en-US" sz="2400" b="1" dirty="0"/>
        </a:p>
      </dgm:t>
    </dgm:pt>
    <dgm:pt modelId="{74FBA4E3-1DA3-40CB-9B00-FC5B790B229E}" type="parTrans" cxnId="{E90E933A-4EDA-467D-BB9E-CF882F141F23}">
      <dgm:prSet/>
      <dgm:spPr/>
      <dgm:t>
        <a:bodyPr/>
        <a:lstStyle/>
        <a:p>
          <a:endParaRPr lang="en-US"/>
        </a:p>
      </dgm:t>
    </dgm:pt>
    <dgm:pt modelId="{A5C0E876-4F17-4A93-946F-2809E252DB4A}" type="sibTrans" cxnId="{E90E933A-4EDA-467D-BB9E-CF882F141F23}">
      <dgm:prSet/>
      <dgm:spPr/>
      <dgm:t>
        <a:bodyPr/>
        <a:lstStyle/>
        <a:p>
          <a:endParaRPr lang="en-US"/>
        </a:p>
      </dgm:t>
    </dgm:pt>
    <dgm:pt modelId="{8A52F32E-C639-470C-8373-8727B256220C}" type="pres">
      <dgm:prSet presAssocID="{E2788361-ECA3-4134-9638-91868154C60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943DD4-1930-4462-9C1F-463287F663A1}" type="pres">
      <dgm:prSet presAssocID="{EB1D3BFF-29A3-437A-B2FC-067ABD904F2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54C70-B62C-4A9D-B233-78234AC668EA}" type="pres">
      <dgm:prSet presAssocID="{EB1D3BFF-29A3-437A-B2FC-067ABD904F2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BCB20-CB58-43A1-997D-3920EA00490F}" type="pres">
      <dgm:prSet presAssocID="{E866E3B5-BD9A-4F57-A8D6-FD8E9300838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29A98-3D5D-4E1A-BE36-02A5493D8485}" type="pres">
      <dgm:prSet presAssocID="{E866E3B5-BD9A-4F57-A8D6-FD8E93008383}" presName="childText2" presStyleLbl="solidAlignAcc1" presStyleIdx="1" presStyleCnt="3" custScaleY="120277" custLinFactNeighborX="1464" custLinFactNeighborY="18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DE91-6370-4E59-A08F-4F6454E7AC98}" type="pres">
      <dgm:prSet presAssocID="{C86E077B-FC60-418C-AAB9-72B51740A2B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A8A31-6CBA-488A-B552-3086E120C26A}" type="pres">
      <dgm:prSet presAssocID="{C86E077B-FC60-418C-AAB9-72B51740A2BC}" presName="childText3" presStyleLbl="solidAlignAcc1" presStyleIdx="2" presStyleCnt="3" custScaleY="124408" custLinFactNeighborX="3416" custLinFactNeighborY="11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1A324-3E0F-4201-8E1A-331EDDF7D7AF}" type="presOf" srcId="{C86E077B-FC60-418C-AAB9-72B51740A2BC}" destId="{0ED6DE91-6370-4E59-A08F-4F6454E7AC98}" srcOrd="0" destOrd="0" presId="urn:microsoft.com/office/officeart/2009/3/layout/IncreasingArrowsProcess"/>
    <dgm:cxn modelId="{04961751-10C9-48C1-96ED-0EB11FF976FF}" type="presOf" srcId="{EB1D3BFF-29A3-437A-B2FC-067ABD904F2D}" destId="{DA943DD4-1930-4462-9C1F-463287F663A1}" srcOrd="0" destOrd="0" presId="urn:microsoft.com/office/officeart/2009/3/layout/IncreasingArrowsProcess"/>
    <dgm:cxn modelId="{C7C52B21-EAB9-48FE-A57F-68BC20557800}" srcId="{EB1D3BFF-29A3-437A-B2FC-067ABD904F2D}" destId="{6C1BD93F-982C-485A-BB16-23A152DBFC5A}" srcOrd="0" destOrd="0" parTransId="{599FC1BB-7A44-4981-BDFB-9413BF4A18AB}" sibTransId="{858CCF8B-D6B9-448E-88C7-B8C7C1342495}"/>
    <dgm:cxn modelId="{489FC450-54CC-486D-A1CD-B94F74C6C9D7}" srcId="{E2788361-ECA3-4134-9638-91868154C602}" destId="{E866E3B5-BD9A-4F57-A8D6-FD8E93008383}" srcOrd="1" destOrd="0" parTransId="{AE82C7C6-B3A5-4CBE-A5F6-D224F7703D2C}" sibTransId="{2CA815E8-24A7-48A4-B459-1534BF541F19}"/>
    <dgm:cxn modelId="{041C4F2E-793F-4E4D-93F7-E5A7E37B33B1}" srcId="{E2788361-ECA3-4134-9638-91868154C602}" destId="{C86E077B-FC60-418C-AAB9-72B51740A2BC}" srcOrd="2" destOrd="0" parTransId="{37C78C32-DFB9-4D7E-86F0-CB2254111032}" sibTransId="{E310CE39-B499-4322-BD50-FF8E0276B98D}"/>
    <dgm:cxn modelId="{19C60BAE-7476-467F-ABF6-792DF5429B75}" type="presOf" srcId="{3A1E2EE2-0448-4719-80EE-DB7530D45DAC}" destId="{5C3A8A31-6CBA-488A-B552-3086E120C26A}" srcOrd="0" destOrd="0" presId="urn:microsoft.com/office/officeart/2009/3/layout/IncreasingArrowsProcess"/>
    <dgm:cxn modelId="{E926FF55-E1E1-4843-8049-5573BCBAD1F0}" type="presOf" srcId="{26BCCDBC-6679-4B2D-B499-F4016E29C4F7}" destId="{13B29A98-3D5D-4E1A-BE36-02A5493D8485}" srcOrd="0" destOrd="0" presId="urn:microsoft.com/office/officeart/2009/3/layout/IncreasingArrowsProcess"/>
    <dgm:cxn modelId="{9267D57F-46CA-4420-A3BD-37AE73F133D0}" type="presOf" srcId="{E2788361-ECA3-4134-9638-91868154C602}" destId="{8A52F32E-C639-470C-8373-8727B256220C}" srcOrd="0" destOrd="0" presId="urn:microsoft.com/office/officeart/2009/3/layout/IncreasingArrowsProcess"/>
    <dgm:cxn modelId="{E90E933A-4EDA-467D-BB9E-CF882F141F23}" srcId="{C86E077B-FC60-418C-AAB9-72B51740A2BC}" destId="{3A1E2EE2-0448-4719-80EE-DB7530D45DAC}" srcOrd="0" destOrd="0" parTransId="{74FBA4E3-1DA3-40CB-9B00-FC5B790B229E}" sibTransId="{A5C0E876-4F17-4A93-946F-2809E252DB4A}"/>
    <dgm:cxn modelId="{61F627EA-45D6-4C42-A7DA-03BE3E38CB56}" srcId="{E866E3B5-BD9A-4F57-A8D6-FD8E93008383}" destId="{26BCCDBC-6679-4B2D-B499-F4016E29C4F7}" srcOrd="0" destOrd="0" parTransId="{C08D8EE0-22EB-4A4D-BC7A-FE876843C3B3}" sibTransId="{EBEE116C-DFE7-4F30-8116-FE7D198E33DC}"/>
    <dgm:cxn modelId="{53E017E2-E27C-4BBB-8004-C733E10DA7F8}" type="presOf" srcId="{E866E3B5-BD9A-4F57-A8D6-FD8E93008383}" destId="{FB3BCB20-CB58-43A1-997D-3920EA00490F}" srcOrd="0" destOrd="0" presId="urn:microsoft.com/office/officeart/2009/3/layout/IncreasingArrowsProcess"/>
    <dgm:cxn modelId="{24EFEF69-012F-40F9-A5B4-69A0CB42F5BF}" type="presOf" srcId="{6C1BD93F-982C-485A-BB16-23A152DBFC5A}" destId="{ACF54C70-B62C-4A9D-B233-78234AC668EA}" srcOrd="0" destOrd="0" presId="urn:microsoft.com/office/officeart/2009/3/layout/IncreasingArrowsProcess"/>
    <dgm:cxn modelId="{6BDB85F3-0C9C-4281-9B68-B453F2718B37}" srcId="{E2788361-ECA3-4134-9638-91868154C602}" destId="{EB1D3BFF-29A3-437A-B2FC-067ABD904F2D}" srcOrd="0" destOrd="0" parTransId="{3DF1D183-F03D-4AB0-BDE4-C1119FFD25C1}" sibTransId="{39F75693-A68D-4884-8FBF-5957FEEB6EB4}"/>
    <dgm:cxn modelId="{DDC82F30-4DC9-41CA-ABFD-0238C04AD5C3}" type="presParOf" srcId="{8A52F32E-C639-470C-8373-8727B256220C}" destId="{DA943DD4-1930-4462-9C1F-463287F663A1}" srcOrd="0" destOrd="0" presId="urn:microsoft.com/office/officeart/2009/3/layout/IncreasingArrowsProcess"/>
    <dgm:cxn modelId="{5F3BCB99-5E31-4EA6-92D4-1F59DA55F9D3}" type="presParOf" srcId="{8A52F32E-C639-470C-8373-8727B256220C}" destId="{ACF54C70-B62C-4A9D-B233-78234AC668EA}" srcOrd="1" destOrd="0" presId="urn:microsoft.com/office/officeart/2009/3/layout/IncreasingArrowsProcess"/>
    <dgm:cxn modelId="{B8FD0638-9B9D-4C17-AA24-BD00B65882CD}" type="presParOf" srcId="{8A52F32E-C639-470C-8373-8727B256220C}" destId="{FB3BCB20-CB58-43A1-997D-3920EA00490F}" srcOrd="2" destOrd="0" presId="urn:microsoft.com/office/officeart/2009/3/layout/IncreasingArrowsProcess"/>
    <dgm:cxn modelId="{65A2EBE3-6ABF-46B7-9246-7DF2DB9A9282}" type="presParOf" srcId="{8A52F32E-C639-470C-8373-8727B256220C}" destId="{13B29A98-3D5D-4E1A-BE36-02A5493D8485}" srcOrd="3" destOrd="0" presId="urn:microsoft.com/office/officeart/2009/3/layout/IncreasingArrowsProcess"/>
    <dgm:cxn modelId="{446A8449-9871-4B32-81B6-A9BEC98CA49A}" type="presParOf" srcId="{8A52F32E-C639-470C-8373-8727B256220C}" destId="{0ED6DE91-6370-4E59-A08F-4F6454E7AC98}" srcOrd="4" destOrd="0" presId="urn:microsoft.com/office/officeart/2009/3/layout/IncreasingArrowsProcess"/>
    <dgm:cxn modelId="{E996CEEF-5D59-4816-9AC2-C74930ED25FE}" type="presParOf" srcId="{8A52F32E-C639-470C-8373-8727B256220C}" destId="{5C3A8A31-6CBA-488A-B552-3086E120C2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788361-ECA3-4134-9638-91868154C6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B1D3BFF-29A3-437A-B2FC-067ABD904F2D}">
      <dgm:prSet phldrT="[Text]" custT="1"/>
      <dgm:spPr/>
      <dgm:t>
        <a:bodyPr/>
        <a:lstStyle/>
        <a:p>
          <a:r>
            <a:rPr lang="cs-CZ" sz="2000" b="1" baseline="0" smtClean="0"/>
            <a:t>Dítě jako příjemce</a:t>
          </a:r>
          <a:endParaRPr lang="en-US" sz="2000" b="1" baseline="0" dirty="0"/>
        </a:p>
      </dgm:t>
    </dgm:pt>
    <dgm:pt modelId="{3DF1D183-F03D-4AB0-BDE4-C1119FFD25C1}" type="parTrans" cxnId="{6BDB85F3-0C9C-4281-9B68-B453F2718B37}">
      <dgm:prSet/>
      <dgm:spPr/>
      <dgm:t>
        <a:bodyPr/>
        <a:lstStyle/>
        <a:p>
          <a:endParaRPr lang="en-US"/>
        </a:p>
      </dgm:t>
    </dgm:pt>
    <dgm:pt modelId="{39F75693-A68D-4884-8FBF-5957FEEB6EB4}" type="sibTrans" cxnId="{6BDB85F3-0C9C-4281-9B68-B453F2718B37}">
      <dgm:prSet/>
      <dgm:spPr/>
      <dgm:t>
        <a:bodyPr/>
        <a:lstStyle/>
        <a:p>
          <a:endParaRPr lang="en-US"/>
        </a:p>
      </dgm:t>
    </dgm:pt>
    <dgm:pt modelId="{6C1BD93F-982C-485A-BB16-23A152DBFC5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2400" b="1" dirty="0" smtClean="0"/>
            <a:t>Potencialita</a:t>
          </a:r>
        </a:p>
        <a:p>
          <a:endParaRPr lang="cs-CZ" sz="2400" b="1" dirty="0" smtClean="0"/>
        </a:p>
        <a:p>
          <a:r>
            <a:rPr lang="cs-CZ" sz="2400" b="1" dirty="0" smtClean="0"/>
            <a:t>Odkázanost</a:t>
          </a:r>
        </a:p>
        <a:p>
          <a:endParaRPr lang="cs-CZ" sz="2400" b="1" dirty="0" smtClean="0"/>
        </a:p>
        <a:p>
          <a:r>
            <a:rPr lang="cs-CZ" sz="2400" b="1" dirty="0" smtClean="0"/>
            <a:t>Směřování k dospělosti</a:t>
          </a:r>
          <a:endParaRPr lang="en-US" sz="2400" b="1" dirty="0"/>
        </a:p>
      </dgm:t>
    </dgm:pt>
    <dgm:pt modelId="{599FC1BB-7A44-4981-BDFB-9413BF4A18AB}" type="parTrans" cxnId="{C7C52B21-EAB9-48FE-A57F-68BC20557800}">
      <dgm:prSet/>
      <dgm:spPr/>
      <dgm:t>
        <a:bodyPr/>
        <a:lstStyle/>
        <a:p>
          <a:endParaRPr lang="en-US"/>
        </a:p>
      </dgm:t>
    </dgm:pt>
    <dgm:pt modelId="{858CCF8B-D6B9-448E-88C7-B8C7C1342495}" type="sibTrans" cxnId="{C7C52B21-EAB9-48FE-A57F-68BC20557800}">
      <dgm:prSet/>
      <dgm:spPr/>
      <dgm:t>
        <a:bodyPr/>
        <a:lstStyle/>
        <a:p>
          <a:endParaRPr lang="en-US"/>
        </a:p>
      </dgm:t>
    </dgm:pt>
    <dgm:pt modelId="{E866E3B5-BD9A-4F57-A8D6-FD8E93008383}">
      <dgm:prSet phldrT="[Text]" custT="1"/>
      <dgm:spPr/>
      <dgm:t>
        <a:bodyPr/>
        <a:lstStyle/>
        <a:p>
          <a:r>
            <a:rPr lang="cs-CZ" sz="2000" b="1" dirty="0" smtClean="0"/>
            <a:t>Vzdělanost/socializace</a:t>
          </a:r>
          <a:endParaRPr lang="en-US" sz="2000" b="1" dirty="0"/>
        </a:p>
      </dgm:t>
    </dgm:pt>
    <dgm:pt modelId="{AE82C7C6-B3A5-4CBE-A5F6-D224F7703D2C}" type="parTrans" cxnId="{489FC450-54CC-486D-A1CD-B94F74C6C9D7}">
      <dgm:prSet/>
      <dgm:spPr/>
      <dgm:t>
        <a:bodyPr/>
        <a:lstStyle/>
        <a:p>
          <a:endParaRPr lang="en-US"/>
        </a:p>
      </dgm:t>
    </dgm:pt>
    <dgm:pt modelId="{2CA815E8-24A7-48A4-B459-1534BF541F19}" type="sibTrans" cxnId="{489FC450-54CC-486D-A1CD-B94F74C6C9D7}">
      <dgm:prSet/>
      <dgm:spPr/>
      <dgm:t>
        <a:bodyPr/>
        <a:lstStyle/>
        <a:p>
          <a:endParaRPr lang="en-US"/>
        </a:p>
      </dgm:t>
    </dgm:pt>
    <dgm:pt modelId="{26BCCDBC-6679-4B2D-B499-F4016E29C4F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dirty="0" smtClean="0"/>
            <a:t>Nedostatek příležitosti k učení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 smtClean="0"/>
            <a:t>Pasivita x servis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 smtClean="0"/>
            <a:t>Strategie návodů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dirty="0"/>
        </a:p>
      </dgm:t>
    </dgm:pt>
    <dgm:pt modelId="{C08D8EE0-22EB-4A4D-BC7A-FE876843C3B3}" type="parTrans" cxnId="{61F627EA-45D6-4C42-A7DA-03BE3E38CB56}">
      <dgm:prSet/>
      <dgm:spPr/>
      <dgm:t>
        <a:bodyPr/>
        <a:lstStyle/>
        <a:p>
          <a:endParaRPr lang="en-US"/>
        </a:p>
      </dgm:t>
    </dgm:pt>
    <dgm:pt modelId="{EBEE116C-DFE7-4F30-8116-FE7D198E33DC}" type="sibTrans" cxnId="{61F627EA-45D6-4C42-A7DA-03BE3E38CB56}">
      <dgm:prSet/>
      <dgm:spPr/>
      <dgm:t>
        <a:bodyPr/>
        <a:lstStyle/>
        <a:p>
          <a:endParaRPr lang="en-US"/>
        </a:p>
      </dgm:t>
    </dgm:pt>
    <dgm:pt modelId="{C86E077B-FC60-418C-AAB9-72B51740A2BC}">
      <dgm:prSet phldrT="[Text]" custT="1"/>
      <dgm:spPr/>
      <dgm:t>
        <a:bodyPr/>
        <a:lstStyle/>
        <a:p>
          <a:r>
            <a:rPr lang="cs-CZ" sz="2000" b="1" dirty="0" smtClean="0"/>
            <a:t>Kvalita života</a:t>
          </a:r>
          <a:endParaRPr lang="en-US" sz="2000" b="1" dirty="0"/>
        </a:p>
      </dgm:t>
    </dgm:pt>
    <dgm:pt modelId="{37C78C32-DFB9-4D7E-86F0-CB2254111032}" type="parTrans" cxnId="{041C4F2E-793F-4E4D-93F7-E5A7E37B33B1}">
      <dgm:prSet/>
      <dgm:spPr/>
      <dgm:t>
        <a:bodyPr/>
        <a:lstStyle/>
        <a:p>
          <a:endParaRPr lang="en-US"/>
        </a:p>
      </dgm:t>
    </dgm:pt>
    <dgm:pt modelId="{E310CE39-B499-4322-BD50-FF8E0276B98D}" type="sibTrans" cxnId="{041C4F2E-793F-4E4D-93F7-E5A7E37B33B1}">
      <dgm:prSet/>
      <dgm:spPr/>
      <dgm:t>
        <a:bodyPr/>
        <a:lstStyle/>
        <a:p>
          <a:endParaRPr lang="en-US"/>
        </a:p>
      </dgm:t>
    </dgm:pt>
    <dgm:pt modelId="{3A1E2EE2-0448-4719-80EE-DB7530D45DA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2400" b="1" dirty="0" smtClean="0"/>
            <a:t>Rezignace  </a:t>
          </a:r>
        </a:p>
        <a:p>
          <a:endParaRPr lang="cs-CZ" sz="2400" b="1" dirty="0" smtClean="0"/>
        </a:p>
        <a:p>
          <a:r>
            <a:rPr lang="cs-CZ" sz="2400" b="1" dirty="0" smtClean="0"/>
            <a:t>Odkázanost</a:t>
          </a:r>
        </a:p>
        <a:p>
          <a:endParaRPr lang="cs-CZ" sz="2400" b="1" dirty="0" smtClean="0"/>
        </a:p>
        <a:p>
          <a:r>
            <a:rPr lang="cs-CZ" sz="2400" b="1" dirty="0" smtClean="0"/>
            <a:t>Fungování</a:t>
          </a:r>
          <a:endParaRPr lang="en-US" sz="2400" b="1" dirty="0"/>
        </a:p>
      </dgm:t>
    </dgm:pt>
    <dgm:pt modelId="{74FBA4E3-1DA3-40CB-9B00-FC5B790B229E}" type="parTrans" cxnId="{E90E933A-4EDA-467D-BB9E-CF882F141F23}">
      <dgm:prSet/>
      <dgm:spPr/>
      <dgm:t>
        <a:bodyPr/>
        <a:lstStyle/>
        <a:p>
          <a:endParaRPr lang="en-US"/>
        </a:p>
      </dgm:t>
    </dgm:pt>
    <dgm:pt modelId="{A5C0E876-4F17-4A93-946F-2809E252DB4A}" type="sibTrans" cxnId="{E90E933A-4EDA-467D-BB9E-CF882F141F23}">
      <dgm:prSet/>
      <dgm:spPr/>
      <dgm:t>
        <a:bodyPr/>
        <a:lstStyle/>
        <a:p>
          <a:endParaRPr lang="en-US"/>
        </a:p>
      </dgm:t>
    </dgm:pt>
    <dgm:pt modelId="{8A52F32E-C639-470C-8373-8727B256220C}" type="pres">
      <dgm:prSet presAssocID="{E2788361-ECA3-4134-9638-91868154C60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943DD4-1930-4462-9C1F-463287F663A1}" type="pres">
      <dgm:prSet presAssocID="{EB1D3BFF-29A3-437A-B2FC-067ABD904F2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54C70-B62C-4A9D-B233-78234AC668EA}" type="pres">
      <dgm:prSet presAssocID="{EB1D3BFF-29A3-437A-B2FC-067ABD904F2D}" presName="childText1" presStyleLbl="solidAlignAcc1" presStyleIdx="0" presStyleCnt="3" custScaleX="101203" custLinFactNeighborX="-19959" custLinFactNeighborY="-2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BCB20-CB58-43A1-997D-3920EA00490F}" type="pres">
      <dgm:prSet presAssocID="{E866E3B5-BD9A-4F57-A8D6-FD8E93008383}" presName="parentText2" presStyleLbl="node1" presStyleIdx="1" presStyleCnt="3" custLinFactNeighborX="13655" custLinFactNeighborY="22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29A98-3D5D-4E1A-BE36-02A5493D8485}" type="pres">
      <dgm:prSet presAssocID="{E866E3B5-BD9A-4F57-A8D6-FD8E93008383}" presName="childText2" presStyleLbl="solidAlignAcc1" presStyleIdx="1" presStyleCnt="3" custScaleY="133582" custLinFactNeighborX="2356" custLinFactNeighborY="21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DE91-6370-4E59-A08F-4F6454E7AC98}" type="pres">
      <dgm:prSet presAssocID="{C86E077B-FC60-418C-AAB9-72B51740A2BC}" presName="parentText3" presStyleLbl="node1" presStyleIdx="2" presStyleCnt="3" custLinFactNeighborX="10716" custLinFactNeighborY="6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A8A31-6CBA-488A-B552-3086E120C26A}" type="pres">
      <dgm:prSet presAssocID="{C86E077B-FC60-418C-AAB9-72B51740A2BC}" presName="childText3" presStyleLbl="solidAlignAcc1" presStyleIdx="2" presStyleCnt="3" custScaleY="124408" custLinFactNeighborX="3416" custLinFactNeighborY="11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3998B-194D-400D-AC99-7CFF7C6421B3}" type="presOf" srcId="{C86E077B-FC60-418C-AAB9-72B51740A2BC}" destId="{0ED6DE91-6370-4E59-A08F-4F6454E7AC98}" srcOrd="0" destOrd="0" presId="urn:microsoft.com/office/officeart/2009/3/layout/IncreasingArrowsProcess"/>
    <dgm:cxn modelId="{6BDB85F3-0C9C-4281-9B68-B453F2718B37}" srcId="{E2788361-ECA3-4134-9638-91868154C602}" destId="{EB1D3BFF-29A3-437A-B2FC-067ABD904F2D}" srcOrd="0" destOrd="0" parTransId="{3DF1D183-F03D-4AB0-BDE4-C1119FFD25C1}" sibTransId="{39F75693-A68D-4884-8FBF-5957FEEB6EB4}"/>
    <dgm:cxn modelId="{E758CFFE-F5A4-4910-8212-264F6FBEEFB4}" type="presOf" srcId="{6C1BD93F-982C-485A-BB16-23A152DBFC5A}" destId="{ACF54C70-B62C-4A9D-B233-78234AC668EA}" srcOrd="0" destOrd="0" presId="urn:microsoft.com/office/officeart/2009/3/layout/IncreasingArrowsProcess"/>
    <dgm:cxn modelId="{61F627EA-45D6-4C42-A7DA-03BE3E38CB56}" srcId="{E866E3B5-BD9A-4F57-A8D6-FD8E93008383}" destId="{26BCCDBC-6679-4B2D-B499-F4016E29C4F7}" srcOrd="0" destOrd="0" parTransId="{C08D8EE0-22EB-4A4D-BC7A-FE876843C3B3}" sibTransId="{EBEE116C-DFE7-4F30-8116-FE7D198E33DC}"/>
    <dgm:cxn modelId="{E90E933A-4EDA-467D-BB9E-CF882F141F23}" srcId="{C86E077B-FC60-418C-AAB9-72B51740A2BC}" destId="{3A1E2EE2-0448-4719-80EE-DB7530D45DAC}" srcOrd="0" destOrd="0" parTransId="{74FBA4E3-1DA3-40CB-9B00-FC5B790B229E}" sibTransId="{A5C0E876-4F17-4A93-946F-2809E252DB4A}"/>
    <dgm:cxn modelId="{DDECE4AE-3599-4545-9AD8-731D48052D79}" type="presOf" srcId="{E866E3B5-BD9A-4F57-A8D6-FD8E93008383}" destId="{FB3BCB20-CB58-43A1-997D-3920EA00490F}" srcOrd="0" destOrd="0" presId="urn:microsoft.com/office/officeart/2009/3/layout/IncreasingArrowsProcess"/>
    <dgm:cxn modelId="{B7C897EA-4C61-45AC-846B-944D95B4A85B}" type="presOf" srcId="{3A1E2EE2-0448-4719-80EE-DB7530D45DAC}" destId="{5C3A8A31-6CBA-488A-B552-3086E120C26A}" srcOrd="0" destOrd="0" presId="urn:microsoft.com/office/officeart/2009/3/layout/IncreasingArrowsProcess"/>
    <dgm:cxn modelId="{489FC450-54CC-486D-A1CD-B94F74C6C9D7}" srcId="{E2788361-ECA3-4134-9638-91868154C602}" destId="{E866E3B5-BD9A-4F57-A8D6-FD8E93008383}" srcOrd="1" destOrd="0" parTransId="{AE82C7C6-B3A5-4CBE-A5F6-D224F7703D2C}" sibTransId="{2CA815E8-24A7-48A4-B459-1534BF541F19}"/>
    <dgm:cxn modelId="{C7C52B21-EAB9-48FE-A57F-68BC20557800}" srcId="{EB1D3BFF-29A3-437A-B2FC-067ABD904F2D}" destId="{6C1BD93F-982C-485A-BB16-23A152DBFC5A}" srcOrd="0" destOrd="0" parTransId="{599FC1BB-7A44-4981-BDFB-9413BF4A18AB}" sibTransId="{858CCF8B-D6B9-448E-88C7-B8C7C1342495}"/>
    <dgm:cxn modelId="{041C4F2E-793F-4E4D-93F7-E5A7E37B33B1}" srcId="{E2788361-ECA3-4134-9638-91868154C602}" destId="{C86E077B-FC60-418C-AAB9-72B51740A2BC}" srcOrd="2" destOrd="0" parTransId="{37C78C32-DFB9-4D7E-86F0-CB2254111032}" sibTransId="{E310CE39-B499-4322-BD50-FF8E0276B98D}"/>
    <dgm:cxn modelId="{A9704530-D54B-4386-8442-4D56BD0951B4}" type="presOf" srcId="{EB1D3BFF-29A3-437A-B2FC-067ABD904F2D}" destId="{DA943DD4-1930-4462-9C1F-463287F663A1}" srcOrd="0" destOrd="0" presId="urn:microsoft.com/office/officeart/2009/3/layout/IncreasingArrowsProcess"/>
    <dgm:cxn modelId="{1CF7112F-DA83-4298-B7DD-09486D0A5C45}" type="presOf" srcId="{E2788361-ECA3-4134-9638-91868154C602}" destId="{8A52F32E-C639-470C-8373-8727B256220C}" srcOrd="0" destOrd="0" presId="urn:microsoft.com/office/officeart/2009/3/layout/IncreasingArrowsProcess"/>
    <dgm:cxn modelId="{5DB0E398-A0EC-47C7-85DA-082A026B7710}" type="presOf" srcId="{26BCCDBC-6679-4B2D-B499-F4016E29C4F7}" destId="{13B29A98-3D5D-4E1A-BE36-02A5493D8485}" srcOrd="0" destOrd="0" presId="urn:microsoft.com/office/officeart/2009/3/layout/IncreasingArrowsProcess"/>
    <dgm:cxn modelId="{22538636-8FAB-4622-A809-26F7284D1B9B}" type="presParOf" srcId="{8A52F32E-C639-470C-8373-8727B256220C}" destId="{DA943DD4-1930-4462-9C1F-463287F663A1}" srcOrd="0" destOrd="0" presId="urn:microsoft.com/office/officeart/2009/3/layout/IncreasingArrowsProcess"/>
    <dgm:cxn modelId="{C9A70CFC-835A-404F-925D-CD38A3BB005B}" type="presParOf" srcId="{8A52F32E-C639-470C-8373-8727B256220C}" destId="{ACF54C70-B62C-4A9D-B233-78234AC668EA}" srcOrd="1" destOrd="0" presId="urn:microsoft.com/office/officeart/2009/3/layout/IncreasingArrowsProcess"/>
    <dgm:cxn modelId="{FFE3594D-2E95-40FB-8E68-0CD51DCEA00D}" type="presParOf" srcId="{8A52F32E-C639-470C-8373-8727B256220C}" destId="{FB3BCB20-CB58-43A1-997D-3920EA00490F}" srcOrd="2" destOrd="0" presId="urn:microsoft.com/office/officeart/2009/3/layout/IncreasingArrowsProcess"/>
    <dgm:cxn modelId="{E1933BED-712B-4B1C-BEFA-E8FD3DAE4F34}" type="presParOf" srcId="{8A52F32E-C639-470C-8373-8727B256220C}" destId="{13B29A98-3D5D-4E1A-BE36-02A5493D8485}" srcOrd="3" destOrd="0" presId="urn:microsoft.com/office/officeart/2009/3/layout/IncreasingArrowsProcess"/>
    <dgm:cxn modelId="{8DD148CE-5D0A-4265-93B4-2F643E69B693}" type="presParOf" srcId="{8A52F32E-C639-470C-8373-8727B256220C}" destId="{0ED6DE91-6370-4E59-A08F-4F6454E7AC98}" srcOrd="4" destOrd="0" presId="urn:microsoft.com/office/officeart/2009/3/layout/IncreasingArrowsProcess"/>
    <dgm:cxn modelId="{4BC17467-5C60-4913-90BF-A2999B7B7DD0}" type="presParOf" srcId="{8A52F32E-C639-470C-8373-8727B256220C}" destId="{5C3A8A31-6CBA-488A-B552-3086E120C2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788361-ECA3-4134-9638-91868154C6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B1D3BFF-29A3-437A-B2FC-067ABD904F2D}">
      <dgm:prSet phldrT="[Text]" custT="1"/>
      <dgm:spPr/>
      <dgm:t>
        <a:bodyPr/>
        <a:lstStyle/>
        <a:p>
          <a:r>
            <a:rPr lang="cs-CZ" sz="2000" b="1" baseline="0" dirty="0" smtClean="0"/>
            <a:t>Nadané dítě a mýty</a:t>
          </a:r>
          <a:endParaRPr lang="en-US" sz="2000" b="1" baseline="0" dirty="0"/>
        </a:p>
      </dgm:t>
    </dgm:pt>
    <dgm:pt modelId="{3DF1D183-F03D-4AB0-BDE4-C1119FFD25C1}" type="parTrans" cxnId="{6BDB85F3-0C9C-4281-9B68-B453F2718B37}">
      <dgm:prSet/>
      <dgm:spPr/>
      <dgm:t>
        <a:bodyPr/>
        <a:lstStyle/>
        <a:p>
          <a:endParaRPr lang="en-US"/>
        </a:p>
      </dgm:t>
    </dgm:pt>
    <dgm:pt modelId="{39F75693-A68D-4884-8FBF-5957FEEB6EB4}" type="sibTrans" cxnId="{6BDB85F3-0C9C-4281-9B68-B453F2718B37}">
      <dgm:prSet/>
      <dgm:spPr/>
      <dgm:t>
        <a:bodyPr/>
        <a:lstStyle/>
        <a:p>
          <a:endParaRPr lang="en-US"/>
        </a:p>
      </dgm:t>
    </dgm:pt>
    <dgm:pt modelId="{6C1BD93F-982C-485A-BB16-23A152DBFC5A}">
      <dgm:prSet phldrT="[Text]" custT="1"/>
      <dgm:spPr/>
      <dgm:t>
        <a:bodyPr/>
        <a:lstStyle/>
        <a:p>
          <a:r>
            <a:rPr lang="cs-CZ" sz="1800" b="1" dirty="0" smtClean="0"/>
            <a:t>Potencialita</a:t>
          </a:r>
          <a:r>
            <a:rPr lang="cs-CZ" sz="1800" b="0" dirty="0" smtClean="0"/>
            <a:t>- </a:t>
          </a:r>
          <a:r>
            <a:rPr lang="cs-CZ" sz="1800" b="0" i="1" dirty="0" smtClean="0"/>
            <a:t>jsou úspěšní ve všem, pokud ne, nejsou nadaní. </a:t>
          </a:r>
        </a:p>
        <a:p>
          <a:r>
            <a:rPr lang="cs-CZ" sz="1800" b="1" dirty="0" smtClean="0"/>
            <a:t>Odkázanost – </a:t>
          </a:r>
          <a:r>
            <a:rPr lang="cs-CZ" sz="1800" b="0" i="1" dirty="0" smtClean="0"/>
            <a:t>nadaným není potřeba pomáhat, už tak dostali do vínku víc než ostatní. </a:t>
          </a:r>
        </a:p>
        <a:p>
          <a:r>
            <a:rPr lang="cs-CZ" sz="1800" b="1" dirty="0" smtClean="0"/>
            <a:t>Směřování k </a:t>
          </a:r>
          <a:r>
            <a:rPr lang="cs-CZ" sz="1800" b="1" i="0" dirty="0" smtClean="0"/>
            <a:t>dospělosti</a:t>
          </a:r>
          <a:r>
            <a:rPr lang="cs-CZ" sz="1800" b="0" i="1" dirty="0" smtClean="0"/>
            <a:t>-díky nadání jsou schopní a úspěšní v praktickém životě</a:t>
          </a:r>
          <a:r>
            <a:rPr lang="cs-CZ" sz="1800" b="1" i="1" dirty="0" smtClean="0"/>
            <a:t>.</a:t>
          </a:r>
          <a:endParaRPr lang="en-US" sz="1800" b="1" i="1" dirty="0"/>
        </a:p>
      </dgm:t>
    </dgm:pt>
    <dgm:pt modelId="{599FC1BB-7A44-4981-BDFB-9413BF4A18AB}" type="parTrans" cxnId="{C7C52B21-EAB9-48FE-A57F-68BC20557800}">
      <dgm:prSet/>
      <dgm:spPr/>
      <dgm:t>
        <a:bodyPr/>
        <a:lstStyle/>
        <a:p>
          <a:endParaRPr lang="en-US"/>
        </a:p>
      </dgm:t>
    </dgm:pt>
    <dgm:pt modelId="{858CCF8B-D6B9-448E-88C7-B8C7C1342495}" type="sibTrans" cxnId="{C7C52B21-EAB9-48FE-A57F-68BC20557800}">
      <dgm:prSet/>
      <dgm:spPr/>
      <dgm:t>
        <a:bodyPr/>
        <a:lstStyle/>
        <a:p>
          <a:endParaRPr lang="en-US"/>
        </a:p>
      </dgm:t>
    </dgm:pt>
    <dgm:pt modelId="{E866E3B5-BD9A-4F57-A8D6-FD8E93008383}">
      <dgm:prSet phldrT="[Text]" custT="1"/>
      <dgm:spPr/>
      <dgm:t>
        <a:bodyPr/>
        <a:lstStyle/>
        <a:p>
          <a:r>
            <a:rPr lang="cs-CZ" sz="2000" b="1" dirty="0" smtClean="0"/>
            <a:t>Vzdělanost/socializace</a:t>
          </a:r>
          <a:endParaRPr lang="en-US" sz="2000" b="1" dirty="0"/>
        </a:p>
      </dgm:t>
    </dgm:pt>
    <dgm:pt modelId="{AE82C7C6-B3A5-4CBE-A5F6-D224F7703D2C}" type="parTrans" cxnId="{489FC450-54CC-486D-A1CD-B94F74C6C9D7}">
      <dgm:prSet/>
      <dgm:spPr/>
      <dgm:t>
        <a:bodyPr/>
        <a:lstStyle/>
        <a:p>
          <a:endParaRPr lang="en-US"/>
        </a:p>
      </dgm:t>
    </dgm:pt>
    <dgm:pt modelId="{2CA815E8-24A7-48A4-B459-1534BF541F19}" type="sibTrans" cxnId="{489FC450-54CC-486D-A1CD-B94F74C6C9D7}">
      <dgm:prSet/>
      <dgm:spPr/>
      <dgm:t>
        <a:bodyPr/>
        <a:lstStyle/>
        <a:p>
          <a:endParaRPr lang="en-US"/>
        </a:p>
      </dgm:t>
    </dgm:pt>
    <dgm:pt modelId="{26BCCDBC-6679-4B2D-B499-F4016E29C4F7}">
      <dgm:prSet phldrT="[Text]"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1800" b="1" dirty="0" smtClean="0"/>
            <a:t>Příležitost- </a:t>
          </a:r>
          <a:r>
            <a:rPr lang="cs-CZ" sz="1800" b="0" dirty="0" smtClean="0"/>
            <a:t>nepotřebují - </a:t>
          </a:r>
          <a:r>
            <a:rPr lang="cs-CZ" sz="1800" b="0" i="1" dirty="0" smtClean="0"/>
            <a:t>dokáží se uplatnit sami, bez pomoci a podpory okolí.</a:t>
          </a:r>
          <a:endParaRPr lang="cs-CZ" sz="24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1" dirty="0" smtClean="0"/>
            <a:t>Zapojení/aktivita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0" i="1" dirty="0" smtClean="0"/>
            <a:t>nadaní jsou od přírody samotáři, kteří nepotřebují ostatní, vystačí si sami.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8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1" dirty="0" smtClean="0"/>
            <a:t>Strategie zvládání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0" i="1" dirty="0" smtClean="0"/>
            <a:t>Nadaní se rádi učí a rádi chodí do školy.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dirty="0"/>
        </a:p>
      </dgm:t>
    </dgm:pt>
    <dgm:pt modelId="{C08D8EE0-22EB-4A4D-BC7A-FE876843C3B3}" type="parTrans" cxnId="{61F627EA-45D6-4C42-A7DA-03BE3E38CB56}">
      <dgm:prSet/>
      <dgm:spPr/>
      <dgm:t>
        <a:bodyPr/>
        <a:lstStyle/>
        <a:p>
          <a:endParaRPr lang="en-US"/>
        </a:p>
      </dgm:t>
    </dgm:pt>
    <dgm:pt modelId="{EBEE116C-DFE7-4F30-8116-FE7D198E33DC}" type="sibTrans" cxnId="{61F627EA-45D6-4C42-A7DA-03BE3E38CB56}">
      <dgm:prSet/>
      <dgm:spPr/>
      <dgm:t>
        <a:bodyPr/>
        <a:lstStyle/>
        <a:p>
          <a:endParaRPr lang="en-US"/>
        </a:p>
      </dgm:t>
    </dgm:pt>
    <dgm:pt modelId="{C86E077B-FC60-418C-AAB9-72B51740A2BC}">
      <dgm:prSet phldrT="[Text]" custT="1"/>
      <dgm:spPr/>
      <dgm:t>
        <a:bodyPr/>
        <a:lstStyle/>
        <a:p>
          <a:r>
            <a:rPr lang="cs-CZ" sz="2000" b="1" dirty="0" smtClean="0"/>
            <a:t>Kvalita života</a:t>
          </a:r>
          <a:endParaRPr lang="en-US" sz="2000" b="1" dirty="0"/>
        </a:p>
      </dgm:t>
    </dgm:pt>
    <dgm:pt modelId="{37C78C32-DFB9-4D7E-86F0-CB2254111032}" type="parTrans" cxnId="{041C4F2E-793F-4E4D-93F7-E5A7E37B33B1}">
      <dgm:prSet/>
      <dgm:spPr/>
      <dgm:t>
        <a:bodyPr/>
        <a:lstStyle/>
        <a:p>
          <a:endParaRPr lang="en-US"/>
        </a:p>
      </dgm:t>
    </dgm:pt>
    <dgm:pt modelId="{E310CE39-B499-4322-BD50-FF8E0276B98D}" type="sibTrans" cxnId="{041C4F2E-793F-4E4D-93F7-E5A7E37B33B1}">
      <dgm:prSet/>
      <dgm:spPr/>
      <dgm:t>
        <a:bodyPr/>
        <a:lstStyle/>
        <a:p>
          <a:endParaRPr lang="en-US"/>
        </a:p>
      </dgm:t>
    </dgm:pt>
    <dgm:pt modelId="{3A1E2EE2-0448-4719-80EE-DB7530D45DA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1" dirty="0" err="1" smtClean="0"/>
            <a:t>Seberozvoj</a:t>
          </a:r>
          <a:r>
            <a:rPr lang="cs-CZ" sz="1800" b="1" dirty="0" smtClean="0"/>
            <a:t> - </a:t>
          </a:r>
          <a:r>
            <a:rPr lang="cs-CZ" sz="1800" b="0" i="1" dirty="0" smtClean="0"/>
            <a:t>z nadaných dětí se automaticky stávají géniové.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dirty="0" smtClean="0"/>
            <a:t>Zapojení a </a:t>
          </a:r>
          <a:r>
            <a:rPr lang="cs-CZ" sz="1800" b="1" i="0" dirty="0" smtClean="0"/>
            <a:t>odpovědnost</a:t>
          </a:r>
          <a:r>
            <a:rPr lang="cs-CZ" sz="1800" b="0" i="1" dirty="0" smtClean="0"/>
            <a:t>-vzhledem k svému nadání musí být zodpovědnější než jejich vrstevníci a zodpovídat i za ně.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dirty="0" smtClean="0"/>
            <a:t>Funkční strategie -</a:t>
          </a:r>
          <a:r>
            <a:rPr lang="cs-CZ" sz="1800" b="0" i="1" dirty="0" smtClean="0"/>
            <a:t>nadaní nemohou mít žádné problémy.</a:t>
          </a:r>
          <a:endParaRPr lang="en-US" sz="1800" b="0" i="1" dirty="0"/>
        </a:p>
      </dgm:t>
    </dgm:pt>
    <dgm:pt modelId="{74FBA4E3-1DA3-40CB-9B00-FC5B790B229E}" type="parTrans" cxnId="{E90E933A-4EDA-467D-BB9E-CF882F141F23}">
      <dgm:prSet/>
      <dgm:spPr/>
      <dgm:t>
        <a:bodyPr/>
        <a:lstStyle/>
        <a:p>
          <a:endParaRPr lang="en-US"/>
        </a:p>
      </dgm:t>
    </dgm:pt>
    <dgm:pt modelId="{A5C0E876-4F17-4A93-946F-2809E252DB4A}" type="sibTrans" cxnId="{E90E933A-4EDA-467D-BB9E-CF882F141F23}">
      <dgm:prSet/>
      <dgm:spPr/>
      <dgm:t>
        <a:bodyPr/>
        <a:lstStyle/>
        <a:p>
          <a:endParaRPr lang="en-US"/>
        </a:p>
      </dgm:t>
    </dgm:pt>
    <dgm:pt modelId="{8A52F32E-C639-470C-8373-8727B256220C}" type="pres">
      <dgm:prSet presAssocID="{E2788361-ECA3-4134-9638-91868154C60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943DD4-1930-4462-9C1F-463287F663A1}" type="pres">
      <dgm:prSet presAssocID="{EB1D3BFF-29A3-437A-B2FC-067ABD904F2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54C70-B62C-4A9D-B233-78234AC668EA}" type="pres">
      <dgm:prSet presAssocID="{EB1D3BFF-29A3-437A-B2FC-067ABD904F2D}" presName="childText1" presStyleLbl="solidAlignAcc1" presStyleIdx="0" presStyleCnt="3" custScaleY="108863" custLinFactNeighborX="-2084" custLinFactNeighborY="2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BCB20-CB58-43A1-997D-3920EA00490F}" type="pres">
      <dgm:prSet presAssocID="{E866E3B5-BD9A-4F57-A8D6-FD8E9300838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29A98-3D5D-4E1A-BE36-02A5493D8485}" type="pres">
      <dgm:prSet presAssocID="{E866E3B5-BD9A-4F57-A8D6-FD8E93008383}" presName="childText2" presStyleLbl="solidAlignAcc1" presStyleIdx="1" presStyleCnt="3" custScaleY="120277" custLinFactNeighborX="1464" custLinFactNeighborY="18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6DE91-6370-4E59-A08F-4F6454E7AC98}" type="pres">
      <dgm:prSet presAssocID="{C86E077B-FC60-418C-AAB9-72B51740A2B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A8A31-6CBA-488A-B552-3086E120C26A}" type="pres">
      <dgm:prSet presAssocID="{C86E077B-FC60-418C-AAB9-72B51740A2BC}" presName="childText3" presStyleLbl="solidAlignAcc1" presStyleIdx="2" presStyleCnt="3" custScaleY="124408" custLinFactNeighborX="3416" custLinFactNeighborY="11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75E41-E1A1-4196-A152-8E58B004F2F2}" type="presOf" srcId="{26BCCDBC-6679-4B2D-B499-F4016E29C4F7}" destId="{13B29A98-3D5D-4E1A-BE36-02A5493D8485}" srcOrd="0" destOrd="0" presId="urn:microsoft.com/office/officeart/2009/3/layout/IncreasingArrowsProcess"/>
    <dgm:cxn modelId="{C7C52B21-EAB9-48FE-A57F-68BC20557800}" srcId="{EB1D3BFF-29A3-437A-B2FC-067ABD904F2D}" destId="{6C1BD93F-982C-485A-BB16-23A152DBFC5A}" srcOrd="0" destOrd="0" parTransId="{599FC1BB-7A44-4981-BDFB-9413BF4A18AB}" sibTransId="{858CCF8B-D6B9-448E-88C7-B8C7C1342495}"/>
    <dgm:cxn modelId="{24B0BF38-05A1-4026-8A28-C5B8ED8CEDF8}" type="presOf" srcId="{C86E077B-FC60-418C-AAB9-72B51740A2BC}" destId="{0ED6DE91-6370-4E59-A08F-4F6454E7AC98}" srcOrd="0" destOrd="0" presId="urn:microsoft.com/office/officeart/2009/3/layout/IncreasingArrowsProcess"/>
    <dgm:cxn modelId="{489FC450-54CC-486D-A1CD-B94F74C6C9D7}" srcId="{E2788361-ECA3-4134-9638-91868154C602}" destId="{E866E3B5-BD9A-4F57-A8D6-FD8E93008383}" srcOrd="1" destOrd="0" parTransId="{AE82C7C6-B3A5-4CBE-A5F6-D224F7703D2C}" sibTransId="{2CA815E8-24A7-48A4-B459-1534BF541F19}"/>
    <dgm:cxn modelId="{041C4F2E-793F-4E4D-93F7-E5A7E37B33B1}" srcId="{E2788361-ECA3-4134-9638-91868154C602}" destId="{C86E077B-FC60-418C-AAB9-72B51740A2BC}" srcOrd="2" destOrd="0" parTransId="{37C78C32-DFB9-4D7E-86F0-CB2254111032}" sibTransId="{E310CE39-B499-4322-BD50-FF8E0276B98D}"/>
    <dgm:cxn modelId="{734F56E6-D3F3-434A-B1EA-A8A5C9EB37F8}" type="presOf" srcId="{6C1BD93F-982C-485A-BB16-23A152DBFC5A}" destId="{ACF54C70-B62C-4A9D-B233-78234AC668EA}" srcOrd="0" destOrd="0" presId="urn:microsoft.com/office/officeart/2009/3/layout/IncreasingArrowsProcess"/>
    <dgm:cxn modelId="{F0C4E210-2D3B-4592-919E-F4ED2289DBC5}" type="presOf" srcId="{E2788361-ECA3-4134-9638-91868154C602}" destId="{8A52F32E-C639-470C-8373-8727B256220C}" srcOrd="0" destOrd="0" presId="urn:microsoft.com/office/officeart/2009/3/layout/IncreasingArrowsProcess"/>
    <dgm:cxn modelId="{61F627EA-45D6-4C42-A7DA-03BE3E38CB56}" srcId="{E866E3B5-BD9A-4F57-A8D6-FD8E93008383}" destId="{26BCCDBC-6679-4B2D-B499-F4016E29C4F7}" srcOrd="0" destOrd="0" parTransId="{C08D8EE0-22EB-4A4D-BC7A-FE876843C3B3}" sibTransId="{EBEE116C-DFE7-4F30-8116-FE7D198E33DC}"/>
    <dgm:cxn modelId="{E90E933A-4EDA-467D-BB9E-CF882F141F23}" srcId="{C86E077B-FC60-418C-AAB9-72B51740A2BC}" destId="{3A1E2EE2-0448-4719-80EE-DB7530D45DAC}" srcOrd="0" destOrd="0" parTransId="{74FBA4E3-1DA3-40CB-9B00-FC5B790B229E}" sibTransId="{A5C0E876-4F17-4A93-946F-2809E252DB4A}"/>
    <dgm:cxn modelId="{74591457-4EC2-45BB-AE95-32AC8C93CC16}" type="presOf" srcId="{EB1D3BFF-29A3-437A-B2FC-067ABD904F2D}" destId="{DA943DD4-1930-4462-9C1F-463287F663A1}" srcOrd="0" destOrd="0" presId="urn:microsoft.com/office/officeart/2009/3/layout/IncreasingArrowsProcess"/>
    <dgm:cxn modelId="{5DEAE150-3096-4F2A-BB8C-CA6184370E56}" type="presOf" srcId="{3A1E2EE2-0448-4719-80EE-DB7530D45DAC}" destId="{5C3A8A31-6CBA-488A-B552-3086E120C26A}" srcOrd="0" destOrd="0" presId="urn:microsoft.com/office/officeart/2009/3/layout/IncreasingArrowsProcess"/>
    <dgm:cxn modelId="{6BDB85F3-0C9C-4281-9B68-B453F2718B37}" srcId="{E2788361-ECA3-4134-9638-91868154C602}" destId="{EB1D3BFF-29A3-437A-B2FC-067ABD904F2D}" srcOrd="0" destOrd="0" parTransId="{3DF1D183-F03D-4AB0-BDE4-C1119FFD25C1}" sibTransId="{39F75693-A68D-4884-8FBF-5957FEEB6EB4}"/>
    <dgm:cxn modelId="{640D4313-3FE3-4A35-91EE-A7F943605AFD}" type="presOf" srcId="{E866E3B5-BD9A-4F57-A8D6-FD8E93008383}" destId="{FB3BCB20-CB58-43A1-997D-3920EA00490F}" srcOrd="0" destOrd="0" presId="urn:microsoft.com/office/officeart/2009/3/layout/IncreasingArrowsProcess"/>
    <dgm:cxn modelId="{785227D9-B224-48B5-80BF-D23AA916AF7B}" type="presParOf" srcId="{8A52F32E-C639-470C-8373-8727B256220C}" destId="{DA943DD4-1930-4462-9C1F-463287F663A1}" srcOrd="0" destOrd="0" presId="urn:microsoft.com/office/officeart/2009/3/layout/IncreasingArrowsProcess"/>
    <dgm:cxn modelId="{94EB3DA1-A55B-4653-89B4-34DF4FAB8DBD}" type="presParOf" srcId="{8A52F32E-C639-470C-8373-8727B256220C}" destId="{ACF54C70-B62C-4A9D-B233-78234AC668EA}" srcOrd="1" destOrd="0" presId="urn:microsoft.com/office/officeart/2009/3/layout/IncreasingArrowsProcess"/>
    <dgm:cxn modelId="{9C9205E9-CCDA-4105-BC33-7D0C139A03F7}" type="presParOf" srcId="{8A52F32E-C639-470C-8373-8727B256220C}" destId="{FB3BCB20-CB58-43A1-997D-3920EA00490F}" srcOrd="2" destOrd="0" presId="urn:microsoft.com/office/officeart/2009/3/layout/IncreasingArrowsProcess"/>
    <dgm:cxn modelId="{406AAA59-8D8F-4964-8468-F4A27AF0255E}" type="presParOf" srcId="{8A52F32E-C639-470C-8373-8727B256220C}" destId="{13B29A98-3D5D-4E1A-BE36-02A5493D8485}" srcOrd="3" destOrd="0" presId="urn:microsoft.com/office/officeart/2009/3/layout/IncreasingArrowsProcess"/>
    <dgm:cxn modelId="{74EBC567-5459-47F6-9DAC-8B3A4178A60A}" type="presParOf" srcId="{8A52F32E-C639-470C-8373-8727B256220C}" destId="{0ED6DE91-6370-4E59-A08F-4F6454E7AC98}" srcOrd="4" destOrd="0" presId="urn:microsoft.com/office/officeart/2009/3/layout/IncreasingArrowsProcess"/>
    <dgm:cxn modelId="{7945B823-DAC7-4D70-B7BB-AC8EC9AA20C3}" type="presParOf" srcId="{8A52F32E-C639-470C-8373-8727B256220C}" destId="{5C3A8A31-6CBA-488A-B552-3086E120C2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FC0AF-303F-4CE7-B4C4-032A03FDCEDE}">
      <dsp:nvSpPr>
        <dsp:cNvPr id="0" name=""/>
        <dsp:cNvSpPr/>
      </dsp:nvSpPr>
      <dsp:spPr>
        <a:xfrm>
          <a:off x="5188" y="1165650"/>
          <a:ext cx="2528754" cy="244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Exkluze - diagnóza</a:t>
          </a:r>
          <a:endParaRPr lang="cs-CZ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Kritérium postižení/defektu </a:t>
          </a:r>
          <a:endParaRPr lang="cs-CZ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Speciální školy</a:t>
          </a:r>
          <a:endParaRPr lang="cs-CZ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Školy hlavního proudu</a:t>
          </a:r>
          <a:endParaRPr lang="cs-CZ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CZ – Úmluva OSN o právech dítěte 104/1991 Sb. </a:t>
          </a:r>
          <a:endParaRPr lang="cs-CZ" sz="1600" kern="1200" dirty="0" smtClean="0"/>
        </a:p>
      </dsp:txBody>
      <dsp:txXfrm>
        <a:off x="61569" y="1222031"/>
        <a:ext cx="2415992" cy="1812223"/>
      </dsp:txXfrm>
    </dsp:sp>
    <dsp:sp modelId="{31A7CB8D-C8C7-4F17-BDD8-9CAAE3379681}">
      <dsp:nvSpPr>
        <dsp:cNvPr id="0" name=""/>
        <dsp:cNvSpPr/>
      </dsp:nvSpPr>
      <dsp:spPr>
        <a:xfrm>
          <a:off x="345690" y="1533500"/>
          <a:ext cx="3053117" cy="3053117"/>
        </a:xfrm>
        <a:prstGeom prst="leftCircularArrow">
          <a:avLst>
            <a:gd name="adj1" fmla="val 2941"/>
            <a:gd name="adj2" fmla="val 360135"/>
            <a:gd name="adj3" fmla="val 1774552"/>
            <a:gd name="adj4" fmla="val 8663395"/>
            <a:gd name="adj5" fmla="val 343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62DB4-F7E1-426A-9327-71E40CE6F202}">
      <dsp:nvSpPr>
        <dsp:cNvPr id="0" name=""/>
        <dsp:cNvSpPr/>
      </dsp:nvSpPr>
      <dsp:spPr>
        <a:xfrm>
          <a:off x="605121" y="3265100"/>
          <a:ext cx="2247781" cy="89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2kolejný</a:t>
          </a:r>
          <a:endParaRPr lang="cs-CZ" sz="4300" kern="1200" dirty="0"/>
        </a:p>
      </dsp:txBody>
      <dsp:txXfrm>
        <a:off x="631301" y="3291280"/>
        <a:ext cx="2195421" cy="841508"/>
      </dsp:txXfrm>
    </dsp:sp>
    <dsp:sp modelId="{057F6E9A-1486-475A-B149-130EE464341C}">
      <dsp:nvSpPr>
        <dsp:cNvPr id="0" name=""/>
        <dsp:cNvSpPr/>
      </dsp:nvSpPr>
      <dsp:spPr>
        <a:xfrm>
          <a:off x="3190832" y="0"/>
          <a:ext cx="3116159" cy="477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Integrace – individuální, skupinová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Kritérium zvládání podmínek vzdělávání, intervence, podpora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Výběr školy, rodiče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Externí diagnostika speciálních vzdělávacích potřeb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Speciální vzdělávací potřeby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CZ, PL, B, SK, H, </a:t>
          </a:r>
          <a:endParaRPr lang="cs-CZ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3282101" y="1115271"/>
        <a:ext cx="2933621" cy="3572138"/>
      </dsp:txXfrm>
    </dsp:sp>
    <dsp:sp modelId="{36523576-A9CD-4365-ADA6-31E74E769B56}">
      <dsp:nvSpPr>
        <dsp:cNvPr id="0" name=""/>
        <dsp:cNvSpPr/>
      </dsp:nvSpPr>
      <dsp:spPr>
        <a:xfrm>
          <a:off x="3906427" y="62211"/>
          <a:ext cx="3244859" cy="3244859"/>
        </a:xfrm>
        <a:prstGeom prst="circularArrow">
          <a:avLst>
            <a:gd name="adj1" fmla="val 2767"/>
            <a:gd name="adj2" fmla="val 337478"/>
            <a:gd name="adj3" fmla="val 19436746"/>
            <a:gd name="adj4" fmla="val 12525246"/>
            <a:gd name="adj5" fmla="val 32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CC9F9-78ED-40C0-8689-849AB7F4ADF8}">
      <dsp:nvSpPr>
        <dsp:cNvPr id="0" name=""/>
        <dsp:cNvSpPr/>
      </dsp:nvSpPr>
      <dsp:spPr>
        <a:xfrm>
          <a:off x="4046334" y="342392"/>
          <a:ext cx="2247781" cy="89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3kolejný</a:t>
          </a:r>
          <a:endParaRPr lang="cs-CZ" sz="4300" kern="1200" dirty="0"/>
        </a:p>
      </dsp:txBody>
      <dsp:txXfrm>
        <a:off x="4072514" y="368572"/>
        <a:ext cx="2195421" cy="841508"/>
      </dsp:txXfrm>
    </dsp:sp>
    <dsp:sp modelId="{6A9530C4-F03E-4FCA-9DA7-4AED27699E42}">
      <dsp:nvSpPr>
        <dsp:cNvPr id="0" name=""/>
        <dsp:cNvSpPr/>
      </dsp:nvSpPr>
      <dsp:spPr>
        <a:xfrm>
          <a:off x="6824923" y="261119"/>
          <a:ext cx="2528754" cy="307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Inkluze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Kritérium fungování a potencialit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 Podpora, posilování, intervence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Interní diagnostika – funkční kompetence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Odpovědnost školy za vzdělávání všech žáků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Sociální začlenění – kvalita života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I, N, F, S, VB</a:t>
          </a:r>
          <a:endParaRPr lang="cs-CZ" sz="1600" kern="1200" dirty="0"/>
        </a:p>
      </dsp:txBody>
      <dsp:txXfrm>
        <a:off x="6895773" y="331969"/>
        <a:ext cx="2387054" cy="2277305"/>
      </dsp:txXfrm>
    </dsp:sp>
    <dsp:sp modelId="{1821047D-B5F6-4A4E-BA9D-2312EC815341}">
      <dsp:nvSpPr>
        <dsp:cNvPr id="0" name=""/>
        <dsp:cNvSpPr/>
      </dsp:nvSpPr>
      <dsp:spPr>
        <a:xfrm>
          <a:off x="7353418" y="3251017"/>
          <a:ext cx="2247781" cy="89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1kolejný</a:t>
          </a:r>
          <a:endParaRPr lang="cs-CZ" sz="4300" kern="1200" dirty="0"/>
        </a:p>
      </dsp:txBody>
      <dsp:txXfrm>
        <a:off x="7379598" y="3277197"/>
        <a:ext cx="2195421" cy="841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DD4-1930-4462-9C1F-463287F663A1}">
      <dsp:nvSpPr>
        <dsp:cNvPr id="0" name=""/>
        <dsp:cNvSpPr/>
      </dsp:nvSpPr>
      <dsp:spPr>
        <a:xfrm>
          <a:off x="26599" y="461965"/>
          <a:ext cx="9172081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baseline="0" smtClean="0"/>
            <a:t>Dítě jako aktér</a:t>
          </a:r>
          <a:endParaRPr lang="en-US" sz="2000" b="1" kern="1200" baseline="0" dirty="0"/>
        </a:p>
      </dsp:txBody>
      <dsp:txXfrm>
        <a:off x="26599" y="795916"/>
        <a:ext cx="8838130" cy="667902"/>
      </dsp:txXfrm>
    </dsp:sp>
    <dsp:sp modelId="{ACF54C70-B62C-4A9D-B233-78234AC668EA}">
      <dsp:nvSpPr>
        <dsp:cNvPr id="0" name=""/>
        <dsp:cNvSpPr/>
      </dsp:nvSpPr>
      <dsp:spPr>
        <a:xfrm>
          <a:off x="26599" y="1492063"/>
          <a:ext cx="2825001" cy="2573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Potencialita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Odkázanost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Směřování k dospělosti</a:t>
          </a:r>
          <a:endParaRPr lang="en-US" sz="2400" b="1" kern="1200" dirty="0"/>
        </a:p>
      </dsp:txBody>
      <dsp:txXfrm>
        <a:off x="26599" y="1492063"/>
        <a:ext cx="2825001" cy="2573251"/>
      </dsp:txXfrm>
    </dsp:sp>
    <dsp:sp modelId="{FB3BCB20-CB58-43A1-997D-3920EA00490F}">
      <dsp:nvSpPr>
        <dsp:cNvPr id="0" name=""/>
        <dsp:cNvSpPr/>
      </dsp:nvSpPr>
      <dsp:spPr>
        <a:xfrm>
          <a:off x="2851600" y="907233"/>
          <a:ext cx="6347080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32787"/>
            <a:satOff val="-24045"/>
            <a:lumOff val="3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Vzdělanost/socializace</a:t>
          </a:r>
          <a:endParaRPr lang="en-US" sz="2000" b="1" kern="1200" dirty="0"/>
        </a:p>
      </dsp:txBody>
      <dsp:txXfrm>
        <a:off x="2851600" y="1241184"/>
        <a:ext cx="6013129" cy="667902"/>
      </dsp:txXfrm>
    </dsp:sp>
    <dsp:sp modelId="{13B29A98-3D5D-4E1A-BE36-02A5493D8485}">
      <dsp:nvSpPr>
        <dsp:cNvPr id="0" name=""/>
        <dsp:cNvSpPr/>
      </dsp:nvSpPr>
      <dsp:spPr>
        <a:xfrm>
          <a:off x="2892958" y="2145057"/>
          <a:ext cx="2825001" cy="30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Příležitost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 smtClean="0"/>
            <a:t>Zapojení/aktivita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 smtClean="0"/>
            <a:t>Strategie zvládání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</dsp:txBody>
      <dsp:txXfrm>
        <a:off x="2892958" y="2145057"/>
        <a:ext cx="2825001" cy="3095029"/>
      </dsp:txXfrm>
    </dsp:sp>
    <dsp:sp modelId="{0ED6DE91-6370-4E59-A08F-4F6454E7AC98}">
      <dsp:nvSpPr>
        <dsp:cNvPr id="0" name=""/>
        <dsp:cNvSpPr/>
      </dsp:nvSpPr>
      <dsp:spPr>
        <a:xfrm>
          <a:off x="5676601" y="1352501"/>
          <a:ext cx="3522079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32787"/>
            <a:satOff val="-24045"/>
            <a:lumOff val="3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Kvalita života</a:t>
          </a:r>
          <a:endParaRPr lang="en-US" sz="2000" b="1" kern="1200" dirty="0"/>
        </a:p>
      </dsp:txBody>
      <dsp:txXfrm>
        <a:off x="5676601" y="1686452"/>
        <a:ext cx="3188128" cy="667902"/>
      </dsp:txXfrm>
    </dsp:sp>
    <dsp:sp modelId="{5C3A8A31-6CBA-488A-B552-3086E120C26A}">
      <dsp:nvSpPr>
        <dsp:cNvPr id="0" name=""/>
        <dsp:cNvSpPr/>
      </dsp:nvSpPr>
      <dsp:spPr>
        <a:xfrm>
          <a:off x="5773103" y="2370429"/>
          <a:ext cx="2825001" cy="3154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Seberozvoj</a:t>
          </a: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Zapojení a odpovědnost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Funkční strategie </a:t>
          </a:r>
          <a:endParaRPr lang="en-US" sz="2400" b="1" kern="1200" dirty="0"/>
        </a:p>
      </dsp:txBody>
      <dsp:txXfrm>
        <a:off x="5773103" y="2370429"/>
        <a:ext cx="2825001" cy="315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DD4-1930-4462-9C1F-463287F663A1}">
      <dsp:nvSpPr>
        <dsp:cNvPr id="0" name=""/>
        <dsp:cNvSpPr/>
      </dsp:nvSpPr>
      <dsp:spPr>
        <a:xfrm>
          <a:off x="34412" y="574357"/>
          <a:ext cx="8993663" cy="13098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93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baseline="0" smtClean="0"/>
            <a:t>Dítě jako příjemce</a:t>
          </a:r>
          <a:endParaRPr lang="en-US" sz="2000" b="1" kern="1200" baseline="0" dirty="0"/>
        </a:p>
      </dsp:txBody>
      <dsp:txXfrm>
        <a:off x="34412" y="901812"/>
        <a:ext cx="8666208" cy="654910"/>
      </dsp:txXfrm>
    </dsp:sp>
    <dsp:sp modelId="{ACF54C70-B62C-4A9D-B233-78234AC668EA}">
      <dsp:nvSpPr>
        <dsp:cNvPr id="0" name=""/>
        <dsp:cNvSpPr/>
      </dsp:nvSpPr>
      <dsp:spPr>
        <a:xfrm>
          <a:off x="0" y="1521766"/>
          <a:ext cx="2803372" cy="2523195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Potencialita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Odkázanost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Směřování k dospělosti</a:t>
          </a:r>
          <a:endParaRPr lang="en-US" sz="2400" b="1" kern="1200" dirty="0"/>
        </a:p>
      </dsp:txBody>
      <dsp:txXfrm>
        <a:off x="0" y="1521766"/>
        <a:ext cx="2803372" cy="2523195"/>
      </dsp:txXfrm>
    </dsp:sp>
    <dsp:sp modelId="{FB3BCB20-CB58-43A1-997D-3920EA00490F}">
      <dsp:nvSpPr>
        <dsp:cNvPr id="0" name=""/>
        <dsp:cNvSpPr/>
      </dsp:nvSpPr>
      <dsp:spPr>
        <a:xfrm>
          <a:off x="2822211" y="1040513"/>
          <a:ext cx="6223615" cy="13098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-229360"/>
            <a:satOff val="-15891"/>
            <a:lumOff val="160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93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Vzdělanost/socializace</a:t>
          </a:r>
          <a:endParaRPr lang="en-US" sz="2000" b="1" kern="1200" dirty="0"/>
        </a:p>
      </dsp:txBody>
      <dsp:txXfrm>
        <a:off x="2822211" y="1367968"/>
        <a:ext cx="5896160" cy="654910"/>
      </dsp:txXfrm>
    </dsp:sp>
    <dsp:sp modelId="{13B29A98-3D5D-4E1A-BE36-02A5493D8485}">
      <dsp:nvSpPr>
        <dsp:cNvPr id="0" name=""/>
        <dsp:cNvSpPr/>
      </dsp:nvSpPr>
      <dsp:spPr>
        <a:xfrm>
          <a:off x="2869723" y="2139235"/>
          <a:ext cx="2770048" cy="3370535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Nedostatek příležitosti k učení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 smtClean="0"/>
            <a:t>Pasivita x servis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 smtClean="0"/>
            <a:t>Strategie návodů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869723" y="2139235"/>
        <a:ext cx="2770048" cy="3370535"/>
      </dsp:txXfrm>
    </dsp:sp>
    <dsp:sp modelId="{0ED6DE91-6370-4E59-A08F-4F6454E7AC98}">
      <dsp:nvSpPr>
        <dsp:cNvPr id="0" name=""/>
        <dsp:cNvSpPr/>
      </dsp:nvSpPr>
      <dsp:spPr>
        <a:xfrm>
          <a:off x="5592260" y="1455665"/>
          <a:ext cx="3453566" cy="13098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-458719"/>
            <a:satOff val="-31782"/>
            <a:lumOff val="321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93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Kvalita života</a:t>
          </a:r>
          <a:endParaRPr lang="en-US" sz="2000" b="1" kern="1200" dirty="0"/>
        </a:p>
      </dsp:txBody>
      <dsp:txXfrm>
        <a:off x="5592260" y="1783120"/>
        <a:ext cx="3126111" cy="654910"/>
      </dsp:txXfrm>
    </dsp:sp>
    <dsp:sp modelId="{5C3A8A31-6CBA-488A-B552-3086E120C26A}">
      <dsp:nvSpPr>
        <dsp:cNvPr id="0" name=""/>
        <dsp:cNvSpPr/>
      </dsp:nvSpPr>
      <dsp:spPr>
        <a:xfrm>
          <a:off x="5669134" y="2445696"/>
          <a:ext cx="2770048" cy="309311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Rezignace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Odkázanost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Fungování</a:t>
          </a:r>
          <a:endParaRPr lang="en-US" sz="2400" b="1" kern="1200" dirty="0"/>
        </a:p>
      </dsp:txBody>
      <dsp:txXfrm>
        <a:off x="5669134" y="2445696"/>
        <a:ext cx="2770048" cy="3093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DD4-1930-4462-9C1F-463287F663A1}">
      <dsp:nvSpPr>
        <dsp:cNvPr id="0" name=""/>
        <dsp:cNvSpPr/>
      </dsp:nvSpPr>
      <dsp:spPr>
        <a:xfrm>
          <a:off x="26599" y="461965"/>
          <a:ext cx="9172081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baseline="0" dirty="0" smtClean="0"/>
            <a:t>Nadané dítě a mýty</a:t>
          </a:r>
          <a:endParaRPr lang="en-US" sz="2000" b="1" kern="1200" baseline="0" dirty="0"/>
        </a:p>
      </dsp:txBody>
      <dsp:txXfrm>
        <a:off x="26599" y="795916"/>
        <a:ext cx="8838130" cy="667902"/>
      </dsp:txXfrm>
    </dsp:sp>
    <dsp:sp modelId="{ACF54C70-B62C-4A9D-B233-78234AC668EA}">
      <dsp:nvSpPr>
        <dsp:cNvPr id="0" name=""/>
        <dsp:cNvSpPr/>
      </dsp:nvSpPr>
      <dsp:spPr>
        <a:xfrm>
          <a:off x="0" y="1431810"/>
          <a:ext cx="2825001" cy="2801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Potencialita</a:t>
          </a:r>
          <a:r>
            <a:rPr lang="cs-CZ" sz="1800" b="0" kern="1200" dirty="0" smtClean="0"/>
            <a:t>- </a:t>
          </a:r>
          <a:r>
            <a:rPr lang="cs-CZ" sz="1800" b="0" i="1" kern="1200" dirty="0" smtClean="0"/>
            <a:t>jsou úspěšní ve všem, pokud ne, nejsou nadaní.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Odkázanost – </a:t>
          </a:r>
          <a:r>
            <a:rPr lang="cs-CZ" sz="1800" b="0" i="1" kern="1200" dirty="0" smtClean="0"/>
            <a:t>nadaným není potřeba pomáhat, už tak dostali do vínku víc než ostatní.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Směřování k </a:t>
          </a:r>
          <a:r>
            <a:rPr lang="cs-CZ" sz="1800" b="1" i="0" kern="1200" dirty="0" smtClean="0"/>
            <a:t>dospělosti</a:t>
          </a:r>
          <a:r>
            <a:rPr lang="cs-CZ" sz="1800" b="0" i="1" kern="1200" dirty="0" smtClean="0"/>
            <a:t>-díky nadání jsou schopní a úspěšní v praktickém životě</a:t>
          </a:r>
          <a:r>
            <a:rPr lang="cs-CZ" sz="1800" b="1" i="1" kern="1200" dirty="0" smtClean="0"/>
            <a:t>.</a:t>
          </a:r>
          <a:endParaRPr lang="en-US" sz="1800" b="1" i="1" kern="1200" dirty="0"/>
        </a:p>
      </dsp:txBody>
      <dsp:txXfrm>
        <a:off x="0" y="1431810"/>
        <a:ext cx="2825001" cy="2801318"/>
      </dsp:txXfrm>
    </dsp:sp>
    <dsp:sp modelId="{FB3BCB20-CB58-43A1-997D-3920EA00490F}">
      <dsp:nvSpPr>
        <dsp:cNvPr id="0" name=""/>
        <dsp:cNvSpPr/>
      </dsp:nvSpPr>
      <dsp:spPr>
        <a:xfrm>
          <a:off x="2851600" y="907233"/>
          <a:ext cx="6347080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32787"/>
            <a:satOff val="-24045"/>
            <a:lumOff val="3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Vzdělanost/socializace</a:t>
          </a:r>
          <a:endParaRPr lang="en-US" sz="2000" b="1" kern="1200" dirty="0"/>
        </a:p>
      </dsp:txBody>
      <dsp:txXfrm>
        <a:off x="2851600" y="1241184"/>
        <a:ext cx="6013129" cy="667902"/>
      </dsp:txXfrm>
    </dsp:sp>
    <dsp:sp modelId="{13B29A98-3D5D-4E1A-BE36-02A5493D8485}">
      <dsp:nvSpPr>
        <dsp:cNvPr id="0" name=""/>
        <dsp:cNvSpPr/>
      </dsp:nvSpPr>
      <dsp:spPr>
        <a:xfrm>
          <a:off x="2892958" y="2145057"/>
          <a:ext cx="2825001" cy="30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1800" b="1" kern="1200" dirty="0" smtClean="0"/>
            <a:t>Příležitost- </a:t>
          </a:r>
          <a:r>
            <a:rPr lang="cs-CZ" sz="1800" b="0" kern="1200" dirty="0" smtClean="0"/>
            <a:t>nepotřebují - </a:t>
          </a:r>
          <a:r>
            <a:rPr lang="cs-CZ" sz="1800" b="0" i="1" kern="1200" dirty="0" smtClean="0"/>
            <a:t>dokáží se uplatnit sami, bez pomoci a podpory okolí.</a:t>
          </a:r>
          <a:endParaRPr lang="cs-CZ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1" kern="1200" dirty="0" smtClean="0"/>
            <a:t>Zapojení/aktivita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0" i="1" kern="1200" dirty="0" smtClean="0"/>
            <a:t>nadaní jsou od přírody samotáři, kteří nepotřebují ostatní, vystačí si sami.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8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1" kern="1200" dirty="0" smtClean="0"/>
            <a:t>Strategie zvládání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0" i="1" kern="1200" dirty="0" smtClean="0"/>
            <a:t>Nadaní se rádi učí a rádi chodí do školy.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</dsp:txBody>
      <dsp:txXfrm>
        <a:off x="2892958" y="2145057"/>
        <a:ext cx="2825001" cy="3095029"/>
      </dsp:txXfrm>
    </dsp:sp>
    <dsp:sp modelId="{0ED6DE91-6370-4E59-A08F-4F6454E7AC98}">
      <dsp:nvSpPr>
        <dsp:cNvPr id="0" name=""/>
        <dsp:cNvSpPr/>
      </dsp:nvSpPr>
      <dsp:spPr>
        <a:xfrm>
          <a:off x="5676601" y="1352501"/>
          <a:ext cx="3522079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32787"/>
            <a:satOff val="-24045"/>
            <a:lumOff val="3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Kvalita života</a:t>
          </a:r>
          <a:endParaRPr lang="en-US" sz="2000" b="1" kern="1200" dirty="0"/>
        </a:p>
      </dsp:txBody>
      <dsp:txXfrm>
        <a:off x="5676601" y="1686452"/>
        <a:ext cx="3188128" cy="667902"/>
      </dsp:txXfrm>
    </dsp:sp>
    <dsp:sp modelId="{5C3A8A31-6CBA-488A-B552-3086E120C26A}">
      <dsp:nvSpPr>
        <dsp:cNvPr id="0" name=""/>
        <dsp:cNvSpPr/>
      </dsp:nvSpPr>
      <dsp:spPr>
        <a:xfrm>
          <a:off x="5773103" y="2370429"/>
          <a:ext cx="2825001" cy="3154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b="1" kern="1200" dirty="0" err="1" smtClean="0"/>
            <a:t>Seberozvoj</a:t>
          </a:r>
          <a:r>
            <a:rPr lang="cs-CZ" sz="1800" b="1" kern="1200" dirty="0" smtClean="0"/>
            <a:t> - </a:t>
          </a:r>
          <a:r>
            <a:rPr lang="cs-CZ" sz="1800" b="0" i="1" kern="1200" dirty="0" smtClean="0"/>
            <a:t>z nadaných dětí se automaticky stávají géniové.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Zapojení a </a:t>
          </a:r>
          <a:r>
            <a:rPr lang="cs-CZ" sz="1800" b="1" i="0" kern="1200" dirty="0" smtClean="0"/>
            <a:t>odpovědnost</a:t>
          </a:r>
          <a:r>
            <a:rPr lang="cs-CZ" sz="1800" b="0" i="1" kern="1200" dirty="0" smtClean="0"/>
            <a:t>-vzhledem k svému nadání musí být zodpovědnější než jejich vrstevníci a zodpovídat i za ně.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Funkční strategie -</a:t>
          </a:r>
          <a:r>
            <a:rPr lang="cs-CZ" sz="1800" b="0" i="1" kern="1200" dirty="0" smtClean="0"/>
            <a:t>nadaní nemohou mít žádné problémy.</a:t>
          </a:r>
          <a:endParaRPr lang="en-US" sz="1800" b="0" i="1" kern="1200" dirty="0"/>
        </a:p>
      </dsp:txBody>
      <dsp:txXfrm>
        <a:off x="5773103" y="2370429"/>
        <a:ext cx="2825001" cy="315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cs-CZ" smtClean="0"/>
              <a:pPr/>
              <a:t>27. 4. 2017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cs-CZ" smtClean="0"/>
              <a:pPr/>
              <a:t>27. 4. 2017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Doplnil jsem pracoviště a představil bych nás v úvodu, poděkoval za pozvání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30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dirty="0" err="1" smtClean="0"/>
              <a:t>Prostředky</a:t>
            </a:r>
            <a:r>
              <a:rPr altLang="en-US" dirty="0" smtClean="0"/>
              <a:t> k </a:t>
            </a:r>
            <a:r>
              <a:rPr altLang="en-US" dirty="0" err="1" smtClean="0"/>
              <a:t>intervenci</a:t>
            </a:r>
            <a:r>
              <a:rPr altLang="en-US" dirty="0" smtClean="0"/>
              <a:t> </a:t>
            </a:r>
            <a:r>
              <a:rPr altLang="en-US" dirty="0" err="1" smtClean="0"/>
              <a:t>pravidla</a:t>
            </a:r>
            <a:r>
              <a:rPr altLang="en-US" dirty="0" smtClean="0"/>
              <a:t>, </a:t>
            </a:r>
            <a:r>
              <a:rPr altLang="en-US" dirty="0" err="1" smtClean="0"/>
              <a:t>kázeň</a:t>
            </a:r>
            <a:r>
              <a:rPr altLang="en-US" dirty="0" smtClean="0"/>
              <a:t>, </a:t>
            </a:r>
            <a:r>
              <a:rPr altLang="en-US" dirty="0" err="1" smtClean="0"/>
              <a:t>interakce</a:t>
            </a:r>
            <a:r>
              <a:rPr altLang="en-US" dirty="0" smtClean="0"/>
              <a:t>, </a:t>
            </a:r>
            <a:r>
              <a:rPr altLang="en-US" dirty="0" err="1" smtClean="0"/>
              <a:t>aktivita</a:t>
            </a:r>
            <a:r>
              <a:rPr altLang="en-US" dirty="0" smtClean="0"/>
              <a:t>, </a:t>
            </a:r>
            <a:r>
              <a:rPr altLang="en-US" dirty="0" err="1" smtClean="0"/>
              <a:t>příležitost</a:t>
            </a:r>
            <a:r>
              <a:rPr altLang="en-US" dirty="0" smtClean="0"/>
              <a:t>, </a:t>
            </a:r>
            <a:r>
              <a:rPr altLang="en-US" dirty="0" err="1" smtClean="0"/>
              <a:t>zapojení</a:t>
            </a:r>
            <a:r>
              <a:rPr altLang="en-US" dirty="0" smtClean="0"/>
              <a:t>, </a:t>
            </a:r>
            <a:r>
              <a:rPr altLang="en-US" dirty="0" err="1" smtClean="0"/>
              <a:t>učení</a:t>
            </a:r>
            <a:endParaRPr altLang="en-US" dirty="0" smtClean="0"/>
          </a:p>
          <a:p>
            <a:pPr eaLnBrk="1" hangingPunct="1">
              <a:spcBef>
                <a:spcPct val="0"/>
              </a:spcBef>
            </a:pPr>
            <a:r>
              <a:rPr altLang="en-US" dirty="0" err="1" smtClean="0"/>
              <a:t>Setkávají</a:t>
            </a:r>
            <a:r>
              <a:rPr altLang="en-US" dirty="0" smtClean="0"/>
              <a:t> se </a:t>
            </a:r>
            <a:r>
              <a:rPr altLang="en-US" dirty="0" err="1" smtClean="0"/>
              <a:t>jako</a:t>
            </a:r>
            <a:r>
              <a:rPr altLang="en-US" dirty="0" smtClean="0"/>
              <a:t> </a:t>
            </a:r>
            <a:r>
              <a:rPr altLang="en-US" dirty="0" err="1" smtClean="0"/>
              <a:t>podporující</a:t>
            </a:r>
            <a:r>
              <a:rPr altLang="en-US" dirty="0" smtClean="0"/>
              <a:t> a </a:t>
            </a:r>
            <a:r>
              <a:rPr altLang="en-US" dirty="0" err="1" smtClean="0"/>
              <a:t>posilující</a:t>
            </a:r>
            <a:r>
              <a:rPr altLang="en-US" dirty="0" smtClean="0"/>
              <a:t> </a:t>
            </a:r>
            <a:r>
              <a:rPr altLang="en-US" dirty="0" err="1" smtClean="0"/>
              <a:t>procesy</a:t>
            </a:r>
            <a:endParaRPr altLang="en-US" dirty="0" smtClean="0"/>
          </a:p>
          <a:p>
            <a:pPr eaLnBrk="1" hangingPunct="1">
              <a:spcBef>
                <a:spcPct val="0"/>
              </a:spcBef>
            </a:pPr>
            <a:r>
              <a:rPr altLang="en-US" dirty="0" err="1" smtClean="0"/>
              <a:t>Podpora</a:t>
            </a:r>
            <a:r>
              <a:rPr altLang="en-US" dirty="0" smtClean="0"/>
              <a:t>, </a:t>
            </a:r>
            <a:r>
              <a:rPr altLang="en-US" dirty="0" err="1" smtClean="0"/>
              <a:t>posila</a:t>
            </a:r>
            <a:r>
              <a:rPr altLang="en-US" dirty="0" smtClean="0"/>
              <a:t> – </a:t>
            </a:r>
            <a:r>
              <a:rPr altLang="en-US" dirty="0" err="1" smtClean="0"/>
              <a:t>prevence</a:t>
            </a:r>
            <a:r>
              <a:rPr altLang="en-US" dirty="0" smtClean="0"/>
              <a:t>, </a:t>
            </a:r>
            <a:r>
              <a:rPr altLang="en-US" dirty="0" err="1" smtClean="0"/>
              <a:t>reflexe</a:t>
            </a:r>
            <a:r>
              <a:rPr altLang="en-US" dirty="0" smtClean="0"/>
              <a:t>, </a:t>
            </a:r>
            <a:r>
              <a:rPr altLang="en-US" dirty="0" err="1" smtClean="0"/>
              <a:t>poradenství</a:t>
            </a:r>
            <a:r>
              <a:rPr altLang="en-US" dirty="0" smtClean="0"/>
              <a:t>, </a:t>
            </a:r>
            <a:r>
              <a:rPr altLang="en-US" dirty="0" err="1" smtClean="0"/>
              <a:t>intervence</a:t>
            </a:r>
            <a:r>
              <a:rPr altLang="en-US" dirty="0" smtClean="0"/>
              <a:t> – </a:t>
            </a:r>
            <a:r>
              <a:rPr altLang="en-US" dirty="0" err="1" smtClean="0"/>
              <a:t>systém</a:t>
            </a:r>
            <a:r>
              <a:rPr altLang="en-US" dirty="0" smtClean="0"/>
              <a:t>, </a:t>
            </a:r>
            <a:r>
              <a:rPr altLang="en-US" dirty="0" err="1" smtClean="0"/>
              <a:t>individuální</a:t>
            </a:r>
            <a:r>
              <a:rPr altLang="en-US" dirty="0" smtClean="0"/>
              <a:t> </a:t>
            </a:r>
            <a:r>
              <a:rPr altLang="en-US" dirty="0" err="1" smtClean="0"/>
              <a:t>dítě</a:t>
            </a:r>
            <a:endParaRPr altLang="en-US" dirty="0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978DDA-62B3-4178-8EAA-9541A5B66A05}" type="slidenum">
              <a:rPr lang="cs-CZ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2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26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dirty="0" err="1" smtClean="0"/>
              <a:t>Prostředky</a:t>
            </a:r>
            <a:r>
              <a:rPr altLang="en-US" dirty="0" smtClean="0"/>
              <a:t> k </a:t>
            </a:r>
            <a:r>
              <a:rPr altLang="en-US" dirty="0" err="1" smtClean="0"/>
              <a:t>intervenci</a:t>
            </a:r>
            <a:r>
              <a:rPr altLang="en-US" dirty="0" smtClean="0"/>
              <a:t> </a:t>
            </a:r>
            <a:r>
              <a:rPr altLang="en-US" dirty="0" err="1" smtClean="0"/>
              <a:t>pravidla</a:t>
            </a:r>
            <a:r>
              <a:rPr altLang="en-US" dirty="0" smtClean="0"/>
              <a:t>, </a:t>
            </a:r>
            <a:r>
              <a:rPr altLang="en-US" dirty="0" err="1" smtClean="0"/>
              <a:t>kázeň</a:t>
            </a:r>
            <a:r>
              <a:rPr altLang="en-US" dirty="0" smtClean="0"/>
              <a:t>, </a:t>
            </a:r>
            <a:r>
              <a:rPr altLang="en-US" dirty="0" err="1" smtClean="0"/>
              <a:t>interakce</a:t>
            </a:r>
            <a:r>
              <a:rPr altLang="en-US" dirty="0" smtClean="0"/>
              <a:t>, </a:t>
            </a:r>
            <a:r>
              <a:rPr altLang="en-US" dirty="0" err="1" smtClean="0"/>
              <a:t>aktivita</a:t>
            </a:r>
            <a:r>
              <a:rPr altLang="en-US" dirty="0" smtClean="0"/>
              <a:t>, </a:t>
            </a:r>
            <a:r>
              <a:rPr altLang="en-US" dirty="0" err="1" smtClean="0"/>
              <a:t>příležitost</a:t>
            </a:r>
            <a:r>
              <a:rPr altLang="en-US" dirty="0" smtClean="0"/>
              <a:t>, </a:t>
            </a:r>
            <a:r>
              <a:rPr altLang="en-US" dirty="0" err="1" smtClean="0"/>
              <a:t>zapojení</a:t>
            </a:r>
            <a:r>
              <a:rPr altLang="en-US" dirty="0" smtClean="0"/>
              <a:t>, </a:t>
            </a:r>
            <a:r>
              <a:rPr altLang="en-US" dirty="0" err="1" smtClean="0"/>
              <a:t>učení</a:t>
            </a:r>
            <a:endParaRPr altLang="en-US" dirty="0" smtClean="0"/>
          </a:p>
          <a:p>
            <a:pPr eaLnBrk="1" hangingPunct="1">
              <a:spcBef>
                <a:spcPct val="0"/>
              </a:spcBef>
            </a:pPr>
            <a:r>
              <a:rPr altLang="en-US" dirty="0" err="1" smtClean="0"/>
              <a:t>Setkávají</a:t>
            </a:r>
            <a:r>
              <a:rPr altLang="en-US" dirty="0" smtClean="0"/>
              <a:t> se </a:t>
            </a:r>
            <a:r>
              <a:rPr altLang="en-US" dirty="0" err="1" smtClean="0"/>
              <a:t>jako</a:t>
            </a:r>
            <a:r>
              <a:rPr altLang="en-US" dirty="0" smtClean="0"/>
              <a:t> </a:t>
            </a:r>
            <a:r>
              <a:rPr altLang="en-US" dirty="0" err="1" smtClean="0"/>
              <a:t>podporující</a:t>
            </a:r>
            <a:r>
              <a:rPr altLang="en-US" dirty="0" smtClean="0"/>
              <a:t> a </a:t>
            </a:r>
            <a:r>
              <a:rPr altLang="en-US" dirty="0" err="1" smtClean="0"/>
              <a:t>posilující</a:t>
            </a:r>
            <a:r>
              <a:rPr altLang="en-US" dirty="0" smtClean="0"/>
              <a:t> </a:t>
            </a:r>
            <a:r>
              <a:rPr altLang="en-US" dirty="0" err="1" smtClean="0"/>
              <a:t>procesy</a:t>
            </a:r>
            <a:endParaRPr altLang="en-US" dirty="0" smtClean="0"/>
          </a:p>
          <a:p>
            <a:pPr eaLnBrk="1" hangingPunct="1">
              <a:spcBef>
                <a:spcPct val="0"/>
              </a:spcBef>
            </a:pPr>
            <a:r>
              <a:rPr altLang="en-US" dirty="0" err="1" smtClean="0"/>
              <a:t>Podpora</a:t>
            </a:r>
            <a:r>
              <a:rPr altLang="en-US" dirty="0" smtClean="0"/>
              <a:t>, </a:t>
            </a:r>
            <a:r>
              <a:rPr altLang="en-US" dirty="0" err="1" smtClean="0"/>
              <a:t>posila</a:t>
            </a:r>
            <a:r>
              <a:rPr altLang="en-US" dirty="0" smtClean="0"/>
              <a:t> – </a:t>
            </a:r>
            <a:r>
              <a:rPr altLang="en-US" dirty="0" err="1" smtClean="0"/>
              <a:t>prevence</a:t>
            </a:r>
            <a:r>
              <a:rPr altLang="en-US" dirty="0" smtClean="0"/>
              <a:t>, </a:t>
            </a:r>
            <a:r>
              <a:rPr altLang="en-US" dirty="0" err="1" smtClean="0"/>
              <a:t>reflexe</a:t>
            </a:r>
            <a:r>
              <a:rPr altLang="en-US" dirty="0" smtClean="0"/>
              <a:t>, </a:t>
            </a:r>
            <a:r>
              <a:rPr altLang="en-US" dirty="0" err="1" smtClean="0"/>
              <a:t>poradenství</a:t>
            </a:r>
            <a:r>
              <a:rPr altLang="en-US" dirty="0" smtClean="0"/>
              <a:t>, </a:t>
            </a:r>
            <a:r>
              <a:rPr altLang="en-US" dirty="0" err="1" smtClean="0"/>
              <a:t>intervence</a:t>
            </a:r>
            <a:r>
              <a:rPr altLang="en-US" dirty="0" smtClean="0"/>
              <a:t> – </a:t>
            </a:r>
            <a:r>
              <a:rPr altLang="en-US" dirty="0" err="1" smtClean="0"/>
              <a:t>systém</a:t>
            </a:r>
            <a:r>
              <a:rPr altLang="en-US" dirty="0" smtClean="0"/>
              <a:t>, </a:t>
            </a:r>
            <a:r>
              <a:rPr altLang="en-US" dirty="0" err="1" smtClean="0"/>
              <a:t>individuální</a:t>
            </a:r>
            <a:r>
              <a:rPr altLang="en-US" dirty="0" smtClean="0"/>
              <a:t> </a:t>
            </a:r>
            <a:r>
              <a:rPr altLang="en-US" dirty="0" err="1" smtClean="0"/>
              <a:t>dítě</a:t>
            </a:r>
            <a:endParaRPr altLang="en-US" dirty="0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978DDA-62B3-4178-8EAA-9541A5B66A05}" type="slidenum">
              <a:rPr lang="cs-CZ" altLang="en-US">
                <a:latin typeface="Calibri" panose="020F0502020204030204" pitchFamily="34" charset="0"/>
              </a:rPr>
              <a:pPr eaLnBrk="1" hangingPunct="1"/>
              <a:t>5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2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Systémová úroveň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07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ŠPP – školní poradenské pracoviště</a:t>
            </a:r>
          </a:p>
          <a:p>
            <a:r>
              <a:rPr lang="cs-CZ" dirty="0" smtClean="0"/>
              <a:t>EPP – externí poradenské</a:t>
            </a:r>
            <a:r>
              <a:rPr lang="cs-CZ" baseline="0" dirty="0" smtClean="0"/>
              <a:t> pracoviště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38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ŠPP – školní poradenské pracoviště</a:t>
            </a:r>
          </a:p>
          <a:p>
            <a:r>
              <a:rPr lang="cs-CZ" dirty="0" smtClean="0"/>
              <a:t>EPP – externí poradenské</a:t>
            </a:r>
            <a:r>
              <a:rPr lang="cs-CZ" baseline="0" dirty="0" smtClean="0"/>
              <a:t> pracoviště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6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ŠPP – školní poradenské pracoviště</a:t>
            </a:r>
          </a:p>
          <a:p>
            <a:r>
              <a:rPr lang="cs-CZ" dirty="0" smtClean="0"/>
              <a:t>EPP – externí poradenské</a:t>
            </a:r>
            <a:r>
              <a:rPr lang="cs-CZ" baseline="0" dirty="0" smtClean="0"/>
              <a:t> pracoviště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5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ŠPP – školní poradenské pracoviště</a:t>
            </a:r>
          </a:p>
          <a:p>
            <a:r>
              <a:rPr lang="cs-CZ" dirty="0" smtClean="0"/>
              <a:t>EPP – externí poradenské</a:t>
            </a:r>
            <a:r>
              <a:rPr lang="cs-CZ" baseline="0" dirty="0" smtClean="0"/>
              <a:t> pracoviště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5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ŠPP – školní poradenské pracoviště</a:t>
            </a:r>
          </a:p>
          <a:p>
            <a:r>
              <a:rPr lang="cs-CZ" dirty="0" smtClean="0"/>
              <a:t>EPP – externí poradenské</a:t>
            </a:r>
            <a:r>
              <a:rPr lang="cs-CZ" baseline="0" dirty="0" smtClean="0"/>
              <a:t> pracoviště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jtova@ped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VhjA4qMCk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european-agency.org/sites/default/files/sne-country-data-2012_SNE-Country-Data20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1644" y="1152396"/>
            <a:ext cx="10058400" cy="1565752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Inkluze ve škole jako cesta ke kvalitě života </a:t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Škola jako místo (sebe)zkušenosti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3961" y="6004560"/>
            <a:ext cx="4501159" cy="853440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cs-CZ" cap="none" dirty="0" smtClean="0"/>
              <a:t> </a:t>
            </a:r>
            <a:endParaRPr lang="cs-CZ" cap="none" dirty="0"/>
          </a:p>
          <a:p>
            <a:pPr lvl="0">
              <a:defRPr/>
            </a:pPr>
            <a:endParaRPr lang="cs-CZ" cap="none" dirty="0"/>
          </a:p>
          <a:p>
            <a:pPr lvl="0">
              <a:defRPr/>
            </a:pPr>
            <a:r>
              <a:rPr lang="cs-CZ" cap="none" dirty="0" smtClean="0">
                <a:hlinkClick r:id="rId3"/>
              </a:rPr>
              <a:t>vojtova@ped.muni.cz</a:t>
            </a:r>
            <a:r>
              <a:rPr lang="cs-CZ" cap="none" dirty="0" smtClean="0"/>
              <a:t>, trnova@ped.muni.cz</a:t>
            </a:r>
            <a:endParaRPr lang="cs-CZ" cap="none" dirty="0"/>
          </a:p>
          <a:p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21332" y="2624665"/>
            <a:ext cx="4503262" cy="2050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cs-CZ" sz="2000" b="1" dirty="0" smtClean="0">
              <a:solidFill>
                <a:schemeClr val="accent1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213658" y="2714336"/>
            <a:ext cx="4503262" cy="211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60160" y="4280088"/>
            <a:ext cx="5577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Věra Vojtová, Eva Trnová, </a:t>
            </a:r>
            <a:r>
              <a:rPr lang="cs-CZ" dirty="0" err="1" smtClean="0"/>
              <a:t>PdF</a:t>
            </a:r>
            <a:r>
              <a:rPr lang="cs-CZ" dirty="0" smtClean="0"/>
              <a:t> MU</a:t>
            </a:r>
          </a:p>
          <a:p>
            <a:r>
              <a:rPr lang="cs-CZ" dirty="0" smtClean="0"/>
              <a:t>Brno, 27. 4. 2017</a:t>
            </a:r>
          </a:p>
          <a:p>
            <a:r>
              <a:rPr lang="cs-CZ" dirty="0" smtClean="0"/>
              <a:t>Konference „Inkluze jako cesta ke kvalitě života v </a:t>
            </a:r>
            <a:r>
              <a:rPr lang="cs-CZ" dirty="0"/>
              <a:t>dospělosti - Příklady dobré praxe inkluze v Čechách i v </a:t>
            </a:r>
            <a:r>
              <a:rPr lang="cs-CZ" dirty="0" smtClean="0"/>
              <a:t>Evropě“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Individuální potřeby žáka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/>
              <a:t>Postižení 					Bariéra?</a:t>
            </a:r>
          </a:p>
          <a:p>
            <a:pPr marL="45720" indent="0">
              <a:buNone/>
            </a:pPr>
            <a:r>
              <a:rPr lang="cs-CZ" sz="3600" dirty="0" smtClean="0"/>
              <a:t>Znevýhodnění				Výzva?</a:t>
            </a:r>
          </a:p>
          <a:p>
            <a:pPr marL="45720" indent="0">
              <a:buNone/>
            </a:pPr>
            <a:r>
              <a:rPr lang="cs-CZ" sz="3600" dirty="0" smtClean="0"/>
              <a:t>Mimořádné nadání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1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err="1"/>
              <a:t>Gaussova</a:t>
            </a:r>
            <a:r>
              <a:rPr lang="en-GB" i="1" dirty="0"/>
              <a:t> </a:t>
            </a:r>
            <a:r>
              <a:rPr lang="en-GB" i="1" dirty="0" err="1"/>
              <a:t>křivka</a:t>
            </a:r>
            <a:r>
              <a:rPr lang="en-GB" i="1" dirty="0"/>
              <a:t> </a:t>
            </a:r>
            <a:r>
              <a:rPr lang="en-GB" i="1" dirty="0" err="1"/>
              <a:t>výskytu</a:t>
            </a:r>
            <a:r>
              <a:rPr lang="en-GB" i="1" dirty="0"/>
              <a:t> </a:t>
            </a:r>
            <a:r>
              <a:rPr lang="en-GB" i="1" dirty="0" err="1"/>
              <a:t>úrovně</a:t>
            </a:r>
            <a:r>
              <a:rPr lang="en-GB" i="1" dirty="0"/>
              <a:t> </a:t>
            </a:r>
            <a:r>
              <a:rPr lang="en-GB" i="1" dirty="0" err="1"/>
              <a:t>inteligence</a:t>
            </a:r>
            <a:r>
              <a:rPr lang="en-GB" i="1" dirty="0"/>
              <a:t> </a:t>
            </a:r>
            <a:r>
              <a:rPr lang="en-GB" i="1" dirty="0" err="1"/>
              <a:t>mezi</a:t>
            </a:r>
            <a:r>
              <a:rPr lang="en-GB" i="1" dirty="0"/>
              <a:t> </a:t>
            </a:r>
            <a:r>
              <a:rPr lang="en-GB" i="1" dirty="0" err="1"/>
              <a:t>lidmi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68" y="1551051"/>
            <a:ext cx="7030907" cy="4073462"/>
          </a:xfrm>
        </p:spPr>
      </p:pic>
    </p:spTree>
    <p:extLst>
      <p:ext uri="{BB962C8B-B14F-4D97-AF65-F5344CB8AC3E}">
        <p14:creationId xmlns:p14="http://schemas.microsoft.com/office/powerpoint/2010/main" val="16531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42663" y="1656080"/>
            <a:ext cx="11176000" cy="52019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800" dirty="0" smtClean="0"/>
              <a:t>Setkání s mimořádně nadanými: </a:t>
            </a:r>
            <a:endParaRPr lang="en-GB" sz="2800" dirty="0"/>
          </a:p>
          <a:p>
            <a:r>
              <a:rPr lang="cs-CZ" sz="2800" dirty="0" smtClean="0"/>
              <a:t>…za </a:t>
            </a:r>
            <a:r>
              <a:rPr lang="cs-CZ" sz="2800" dirty="0"/>
              <a:t>dvacetileté působení školy bylo vzděláváno méně žáků nežli těch, kteří byli zařazeni z důvodů postižení. </a:t>
            </a:r>
            <a:endParaRPr lang="cs-CZ" sz="2800" dirty="0" smtClean="0"/>
          </a:p>
          <a:p>
            <a:r>
              <a:rPr lang="cs-CZ" sz="2800" dirty="0" smtClean="0"/>
              <a:t>… v </a:t>
            </a:r>
            <a:r>
              <a:rPr lang="cs-CZ" sz="2800" dirty="0"/>
              <a:t>období deseti roků bylo k </a:t>
            </a:r>
            <a:r>
              <a:rPr lang="cs-CZ" sz="2800" b="1" dirty="0">
                <a:solidFill>
                  <a:srgbClr val="FF0000"/>
                </a:solidFill>
              </a:rPr>
              <a:t>péči</a:t>
            </a:r>
            <a:r>
              <a:rPr lang="cs-CZ" sz="2800" dirty="0"/>
              <a:t> zařazeno 8 žáků, kteří </a:t>
            </a:r>
            <a:r>
              <a:rPr lang="cs-CZ" sz="2800" dirty="0" smtClean="0"/>
              <a:t>nyní studují </a:t>
            </a:r>
            <a:r>
              <a:rPr lang="cs-CZ" sz="2800" dirty="0"/>
              <a:t>s výbornými výsledky na osmiletých </a:t>
            </a:r>
            <a:r>
              <a:rPr lang="cs-CZ" sz="2800" dirty="0" smtClean="0"/>
              <a:t>gymnáziích.</a:t>
            </a:r>
          </a:p>
          <a:p>
            <a:r>
              <a:rPr lang="cs-CZ" sz="2800" dirty="0" smtClean="0"/>
              <a:t>…</a:t>
            </a:r>
            <a:r>
              <a:rPr lang="cs-CZ" sz="2800" dirty="0"/>
              <a:t>v</a:t>
            </a:r>
            <a:r>
              <a:rPr lang="cs-CZ" sz="2800" dirty="0" smtClean="0"/>
              <a:t> </a:t>
            </a:r>
            <a:r>
              <a:rPr lang="cs-CZ" sz="2800" dirty="0"/>
              <a:t>současné době je v mateřské škole zařazeno s mimořádným nadáním jedno dítě a v ZŠ dva </a:t>
            </a:r>
            <a:r>
              <a:rPr lang="cs-CZ" sz="2800" dirty="0" smtClean="0"/>
              <a:t>žáci.</a:t>
            </a:r>
          </a:p>
          <a:p>
            <a:endParaRPr lang="en-US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59463"/>
            <a:ext cx="1133954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42663" y="1656080"/>
            <a:ext cx="11176000" cy="5201920"/>
          </a:xfrm>
        </p:spPr>
        <p:txBody>
          <a:bodyPr>
            <a:noAutofit/>
          </a:bodyPr>
          <a:lstStyle/>
          <a:p>
            <a:r>
              <a:rPr lang="cs-CZ" sz="2800" dirty="0"/>
              <a:t>…setkání s nadaným chlapcem nám pomohlo k zamyšlení a dalšímu rozvoji, jak dál pracovat s nadanými dětmi a nasměrovalo nás na spolupráci s Mensou ČR, k DVPP, nákupu učebních pomůcek apod.</a:t>
            </a:r>
            <a:endParaRPr lang="en-GB" sz="2800" dirty="0"/>
          </a:p>
          <a:p>
            <a:endParaRPr lang="cs-CZ" sz="2800" dirty="0" smtClean="0"/>
          </a:p>
          <a:p>
            <a:r>
              <a:rPr lang="cs-CZ" sz="2800" dirty="0" smtClean="0"/>
              <a:t>…šlo </a:t>
            </a:r>
            <a:r>
              <a:rPr lang="cs-CZ" sz="2800" dirty="0"/>
              <a:t>o četbu veršů Jana Skácela:  </a:t>
            </a:r>
            <a:r>
              <a:rPr lang="cs-CZ" sz="2800" b="1" u="sng" dirty="0"/>
              <a:t>BÁSNĚ PRO DĚTI</a:t>
            </a:r>
            <a:r>
              <a:rPr lang="cs-CZ" sz="2800" dirty="0"/>
              <a:t> </a:t>
            </a:r>
            <a:r>
              <a:rPr lang="cs-CZ" sz="2800" dirty="0" smtClean="0"/>
              <a:t>(moje příprava k </a:t>
            </a:r>
            <a:r>
              <a:rPr lang="cs-CZ" sz="2800" dirty="0" err="1" smtClean="0"/>
              <a:t>Metůdkovým</a:t>
            </a:r>
            <a:r>
              <a:rPr lang="cs-CZ" sz="2800" dirty="0" smtClean="0"/>
              <a:t> </a:t>
            </a:r>
            <a:r>
              <a:rPr lang="cs-CZ" sz="2800" dirty="0"/>
              <a:t>individuálním </a:t>
            </a:r>
            <a:r>
              <a:rPr lang="cs-CZ" sz="2800" dirty="0" smtClean="0"/>
              <a:t>potřebám)  </a:t>
            </a:r>
            <a:r>
              <a:rPr lang="cs-CZ" sz="2800" dirty="0"/>
              <a:t>a díky tomu </a:t>
            </a:r>
            <a:r>
              <a:rPr lang="cs-CZ" sz="2800" dirty="0" err="1"/>
              <a:t>Metůdek</a:t>
            </a:r>
            <a:r>
              <a:rPr lang="cs-CZ" sz="2800" dirty="0"/>
              <a:t> tak zajímavě zaplnil krátkou chvilku před obědem.</a:t>
            </a:r>
            <a:endParaRPr lang="en-GB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59463"/>
            <a:ext cx="1133954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38279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Obrázky pětiletého chlapce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3" y="907180"/>
            <a:ext cx="4334579" cy="2438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3" y="3508087"/>
            <a:ext cx="4368049" cy="24570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09" y="725645"/>
            <a:ext cx="3259566" cy="5239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19" y="725646"/>
            <a:ext cx="2947201" cy="52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5974891"/>
              </p:ext>
            </p:extLst>
          </p:nvPr>
        </p:nvGraphicFramePr>
        <p:xfrm>
          <a:off x="142240" y="91439"/>
          <a:ext cx="9225280" cy="56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9499600" y="193041"/>
            <a:ext cx="2418080" cy="529335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/>
              <a:t>Bariéry inkluze </a:t>
            </a:r>
          </a:p>
          <a:p>
            <a:pPr marL="45720" indent="0">
              <a:buNone/>
            </a:pPr>
            <a:r>
              <a:rPr lang="cs-CZ" sz="3600" dirty="0" smtClean="0"/>
              <a:t>ve vzdělávání</a:t>
            </a:r>
          </a:p>
          <a:p>
            <a:pPr marL="45720" indent="0">
              <a:buNone/>
            </a:pPr>
            <a:r>
              <a:rPr lang="cs-CZ" sz="3600" dirty="0" smtClean="0"/>
              <a:t>nadaných</a:t>
            </a:r>
            <a:endParaRPr lang="cs-CZ" sz="3600" dirty="0"/>
          </a:p>
          <a:p>
            <a:pPr marL="45720" indent="0">
              <a:buNone/>
            </a:pPr>
            <a:endParaRPr lang="cs-CZ" sz="3600" dirty="0" smtClean="0"/>
          </a:p>
          <a:p>
            <a:pPr marL="45720" indent="0">
              <a:buNone/>
            </a:pPr>
            <a:r>
              <a:rPr lang="cs-CZ" sz="3600" dirty="0" smtClean="0"/>
              <a:t>Kvalita života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91440" y="6299200"/>
            <a:ext cx="12787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Stav………..proces……..organizace…….systém……….právo………norma……….názor………postoj………myšlení……….????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94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8"/>
          <p:cNvSpPr>
            <a:spLocks noChangeShapeType="1"/>
          </p:cNvSpPr>
          <p:nvPr/>
        </p:nvSpPr>
        <p:spPr bwMode="auto">
          <a:xfrm flipH="1">
            <a:off x="8001001" y="2857500"/>
            <a:ext cx="285751" cy="2137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07" name="Line 52"/>
          <p:cNvSpPr>
            <a:spLocks noChangeShapeType="1"/>
          </p:cNvSpPr>
          <p:nvPr/>
        </p:nvSpPr>
        <p:spPr bwMode="auto">
          <a:xfrm flipH="1" flipV="1">
            <a:off x="2286000" y="2214034"/>
            <a:ext cx="381000" cy="143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08" name="Line 26"/>
          <p:cNvSpPr>
            <a:spLocks noChangeShapeType="1"/>
          </p:cNvSpPr>
          <p:nvPr/>
        </p:nvSpPr>
        <p:spPr bwMode="auto">
          <a:xfrm flipH="1" flipV="1">
            <a:off x="3695701" y="2565401"/>
            <a:ext cx="19261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09" name="Line 50"/>
          <p:cNvSpPr>
            <a:spLocks noChangeShapeType="1"/>
          </p:cNvSpPr>
          <p:nvPr/>
        </p:nvSpPr>
        <p:spPr bwMode="auto">
          <a:xfrm flipH="1" flipV="1">
            <a:off x="3215218" y="4436533"/>
            <a:ext cx="1356783" cy="1136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grpSp>
        <p:nvGrpSpPr>
          <p:cNvPr id="21510" name="Diagram 5"/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0" y="-45"/>
            <a:chExt cx="5760" cy="4320"/>
          </a:xfrm>
        </p:grpSpPr>
        <p:sp>
          <p:nvSpPr>
            <p:cNvPr id="21519" name="Line 55"/>
            <p:cNvSpPr>
              <a:spLocks noChangeShapeType="1"/>
            </p:cNvSpPr>
            <p:nvPr/>
          </p:nvSpPr>
          <p:spPr bwMode="auto">
            <a:xfrm flipV="1">
              <a:off x="990" y="2835"/>
              <a:ext cx="18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0" name="Line 54"/>
            <p:cNvSpPr>
              <a:spLocks noChangeShapeType="1"/>
            </p:cNvSpPr>
            <p:nvPr/>
          </p:nvSpPr>
          <p:spPr bwMode="auto">
            <a:xfrm flipH="1" flipV="1">
              <a:off x="1395" y="2835"/>
              <a:ext cx="225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1" name="Line 59"/>
            <p:cNvSpPr>
              <a:spLocks noChangeShapeType="1"/>
            </p:cNvSpPr>
            <p:nvPr/>
          </p:nvSpPr>
          <p:spPr bwMode="auto">
            <a:xfrm flipV="1">
              <a:off x="4410" y="1530"/>
              <a:ext cx="405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2" name="Line 60"/>
            <p:cNvSpPr>
              <a:spLocks noChangeShapeType="1"/>
            </p:cNvSpPr>
            <p:nvPr/>
          </p:nvSpPr>
          <p:spPr bwMode="auto">
            <a:xfrm flipV="1">
              <a:off x="4105" y="754"/>
              <a:ext cx="1" cy="6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3" name="Line 53"/>
            <p:cNvSpPr>
              <a:spLocks noChangeShapeType="1"/>
            </p:cNvSpPr>
            <p:nvPr/>
          </p:nvSpPr>
          <p:spPr bwMode="auto">
            <a:xfrm flipV="1">
              <a:off x="1565" y="765"/>
              <a:ext cx="10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4" name="Line 27"/>
            <p:cNvSpPr>
              <a:spLocks noChangeShapeType="1"/>
            </p:cNvSpPr>
            <p:nvPr/>
          </p:nvSpPr>
          <p:spPr bwMode="auto">
            <a:xfrm flipH="1">
              <a:off x="1485" y="2296"/>
              <a:ext cx="171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5" name="Line 56"/>
            <p:cNvSpPr>
              <a:spLocks noChangeShapeType="1"/>
            </p:cNvSpPr>
            <p:nvPr/>
          </p:nvSpPr>
          <p:spPr bwMode="auto">
            <a:xfrm flipV="1">
              <a:off x="450" y="2700"/>
              <a:ext cx="630" cy="8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45"/>
              <a:ext cx="5760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7" name="_s3083"/>
            <p:cNvSpPr>
              <a:spLocks noChangeArrowheads="1" noTextEdit="1"/>
            </p:cNvSpPr>
            <p:nvPr/>
          </p:nvSpPr>
          <p:spPr bwMode="auto">
            <a:xfrm flipH="1">
              <a:off x="1731" y="792"/>
              <a:ext cx="2299" cy="2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6 h 21600"/>
                <a:gd name="T20" fmla="*/ 18434 w 21600"/>
                <a:gd name="T21" fmla="*/ 1843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21528" name="_s3085"/>
            <p:cNvSpPr>
              <a:spLocks noChangeArrowheads="1" noTextEdit="1"/>
            </p:cNvSpPr>
            <p:nvPr/>
          </p:nvSpPr>
          <p:spPr bwMode="auto">
            <a:xfrm rot="10800000" flipH="1">
              <a:off x="1796" y="1170"/>
              <a:ext cx="2299" cy="2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21529" name="_s3082"/>
            <p:cNvSpPr>
              <a:spLocks noChangeArrowheads="1"/>
            </p:cNvSpPr>
            <p:nvPr/>
          </p:nvSpPr>
          <p:spPr bwMode="auto">
            <a:xfrm>
              <a:off x="3393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>
                <a:latin typeface="Tw Cen MT" panose="020B0602020104020603" pitchFamily="34" charset="-18"/>
              </a:endParaRPr>
            </a:p>
          </p:txBody>
        </p:sp>
        <p:sp>
          <p:nvSpPr>
            <p:cNvPr id="21530" name="_s3084"/>
            <p:cNvSpPr>
              <a:spLocks noChangeArrowheads="1"/>
            </p:cNvSpPr>
            <p:nvPr/>
          </p:nvSpPr>
          <p:spPr bwMode="auto">
            <a:xfrm>
              <a:off x="1340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>
                <a:latin typeface="Tw Cen MT" panose="020B0602020104020603" pitchFamily="34" charset="-18"/>
              </a:endParaRPr>
            </a:p>
          </p:txBody>
        </p:sp>
        <p:sp>
          <p:nvSpPr>
            <p:cNvPr id="3099" name="Oval 31"/>
            <p:cNvSpPr>
              <a:spLocks noChangeArrowheads="1"/>
            </p:cNvSpPr>
            <p:nvPr/>
          </p:nvSpPr>
          <p:spPr bwMode="auto">
            <a:xfrm>
              <a:off x="3878" y="1390"/>
              <a:ext cx="576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3100" name="Oval 32"/>
            <p:cNvSpPr>
              <a:spLocks noChangeArrowheads="1"/>
            </p:cNvSpPr>
            <p:nvPr/>
          </p:nvSpPr>
          <p:spPr bwMode="auto">
            <a:xfrm>
              <a:off x="1202" y="1162"/>
              <a:ext cx="589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21533" name="Oval 33"/>
            <p:cNvSpPr>
              <a:spLocks noChangeArrowheads="1"/>
            </p:cNvSpPr>
            <p:nvPr/>
          </p:nvSpPr>
          <p:spPr bwMode="auto">
            <a:xfrm>
              <a:off x="1020" y="2296"/>
              <a:ext cx="576" cy="57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Možnost</a:t>
              </a:r>
            </a:p>
          </p:txBody>
        </p:sp>
        <p:sp>
          <p:nvSpPr>
            <p:cNvPr id="21534" name="Rectangle 36"/>
            <p:cNvSpPr>
              <a:spLocks noChangeArrowheads="1"/>
            </p:cNvSpPr>
            <p:nvPr/>
          </p:nvSpPr>
          <p:spPr bwMode="auto">
            <a:xfrm>
              <a:off x="3651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Učení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příležitost 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úspěchu</a:t>
              </a:r>
            </a:p>
          </p:txBody>
        </p:sp>
        <p:sp>
          <p:nvSpPr>
            <p:cNvPr id="21535" name="Rectangle 37"/>
            <p:cNvSpPr>
              <a:spLocks noChangeArrowheads="1"/>
            </p:cNvSpPr>
            <p:nvPr/>
          </p:nvSpPr>
          <p:spPr bwMode="auto">
            <a:xfrm>
              <a:off x="884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Školní výkon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učení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práceschopnost</a:t>
              </a:r>
            </a:p>
          </p:txBody>
        </p:sp>
        <p:sp>
          <p:nvSpPr>
            <p:cNvPr id="21536" name="Rectangle 38"/>
            <p:cNvSpPr>
              <a:spLocks noChangeArrowheads="1"/>
            </p:cNvSpPr>
            <p:nvPr/>
          </p:nvSpPr>
          <p:spPr bwMode="auto">
            <a:xfrm>
              <a:off x="4762" y="1117"/>
              <a:ext cx="90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Aktivita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příležitost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zapojení</a:t>
              </a:r>
            </a:p>
          </p:txBody>
        </p:sp>
        <p:sp>
          <p:nvSpPr>
            <p:cNvPr id="21537" name="Rectangle 39"/>
            <p:cNvSpPr>
              <a:spLocks noChangeArrowheads="1"/>
            </p:cNvSpPr>
            <p:nvPr/>
          </p:nvSpPr>
          <p:spPr bwMode="auto">
            <a:xfrm>
              <a:off x="4377" y="3113"/>
              <a:ext cx="1229" cy="7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Potencialita</a:t>
              </a:r>
            </a:p>
          </p:txBody>
        </p:sp>
        <p:sp>
          <p:nvSpPr>
            <p:cNvPr id="21538" name="Rectangle 40"/>
            <p:cNvSpPr>
              <a:spLocks noChangeArrowheads="1"/>
            </p:cNvSpPr>
            <p:nvPr/>
          </p:nvSpPr>
          <p:spPr bwMode="auto">
            <a:xfrm>
              <a:off x="113" y="1071"/>
              <a:ext cx="99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Pravidla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kázeň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interakce</a:t>
              </a:r>
            </a:p>
          </p:txBody>
        </p:sp>
        <p:sp>
          <p:nvSpPr>
            <p:cNvPr id="21539" name="Oval 41"/>
            <p:cNvSpPr>
              <a:spLocks noChangeArrowheads="1"/>
            </p:cNvSpPr>
            <p:nvPr/>
          </p:nvSpPr>
          <p:spPr bwMode="auto">
            <a:xfrm>
              <a:off x="2018" y="3430"/>
              <a:ext cx="576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1867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Personál</a:t>
              </a: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auto">
            <a:xfrm>
              <a:off x="1383" y="3430"/>
              <a:ext cx="576" cy="57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Materiál </a:t>
              </a:r>
            </a:p>
          </p:txBody>
        </p:sp>
        <p:sp>
          <p:nvSpPr>
            <p:cNvPr id="3109" name="Oval 43"/>
            <p:cNvSpPr>
              <a:spLocks noChangeArrowheads="1"/>
            </p:cNvSpPr>
            <p:nvPr/>
          </p:nvSpPr>
          <p:spPr bwMode="auto">
            <a:xfrm>
              <a:off x="729" y="3430"/>
              <a:ext cx="576" cy="576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Kurikulum</a:t>
              </a: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auto">
            <a:xfrm>
              <a:off x="54" y="3430"/>
              <a:ext cx="576" cy="57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Legislativa</a:t>
              </a:r>
            </a:p>
          </p:txBody>
        </p:sp>
        <p:sp>
          <p:nvSpPr>
            <p:cNvPr id="21543" name="Line 57"/>
            <p:cNvSpPr>
              <a:spLocks noChangeShapeType="1"/>
            </p:cNvSpPr>
            <p:nvPr/>
          </p:nvSpPr>
          <p:spPr bwMode="auto">
            <a:xfrm flipH="1">
              <a:off x="4422" y="2478"/>
              <a:ext cx="363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44" name="Line 58"/>
            <p:cNvSpPr>
              <a:spLocks noChangeShapeType="1"/>
            </p:cNvSpPr>
            <p:nvPr/>
          </p:nvSpPr>
          <p:spPr bwMode="auto">
            <a:xfrm flipH="1" flipV="1">
              <a:off x="4286" y="2886"/>
              <a:ext cx="13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3503085" y="2781300"/>
            <a:ext cx="2017183" cy="115358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Škola</a:t>
            </a:r>
          </a:p>
        </p:txBody>
      </p:sp>
      <p:sp>
        <p:nvSpPr>
          <p:cNvPr id="3080" name="AutoShape 23"/>
          <p:cNvSpPr>
            <a:spLocks noChangeArrowheads="1"/>
          </p:cNvSpPr>
          <p:nvPr/>
        </p:nvSpPr>
        <p:spPr bwMode="auto">
          <a:xfrm>
            <a:off x="6576484" y="2923117"/>
            <a:ext cx="1919816" cy="1081616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9" rIns="121917" bIns="60959" anchor="ctr"/>
          <a:lstStyle/>
          <a:p>
            <a:pPr algn="ctr">
              <a:defRPr/>
            </a:pPr>
            <a:endParaRPr lang="cs-CZ" sz="2400" dirty="0"/>
          </a:p>
          <a:p>
            <a:pPr algn="ctr">
              <a:defRPr/>
            </a:pPr>
            <a:r>
              <a:rPr lang="cs-CZ" sz="2400" b="1" dirty="0">
                <a:latin typeface="Times New Roman" pitchFamily="18" charset="0"/>
              </a:rPr>
              <a:t>Žák</a:t>
            </a:r>
          </a:p>
        </p:txBody>
      </p:sp>
      <p:sp>
        <p:nvSpPr>
          <p:cNvPr id="21513" name="Line 29"/>
          <p:cNvSpPr>
            <a:spLocks noChangeShapeType="1"/>
          </p:cNvSpPr>
          <p:nvPr/>
        </p:nvSpPr>
        <p:spPr bwMode="auto">
          <a:xfrm>
            <a:off x="8191501" y="3858684"/>
            <a:ext cx="285751" cy="1418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14" name="Oval 30"/>
          <p:cNvSpPr>
            <a:spLocks noChangeArrowheads="1"/>
          </p:cNvSpPr>
          <p:nvPr/>
        </p:nvSpPr>
        <p:spPr bwMode="auto">
          <a:xfrm>
            <a:off x="8208433" y="3788833"/>
            <a:ext cx="1219200" cy="9144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133" b="1">
                <a:latin typeface="Times New Roman" panose="02020603050405020304" pitchFamily="18" charset="0"/>
              </a:rPr>
              <a:t>Možnost</a:t>
            </a:r>
          </a:p>
        </p:txBody>
      </p:sp>
      <p:sp>
        <p:nvSpPr>
          <p:cNvPr id="21515" name="Rectangle 34"/>
          <p:cNvSpPr>
            <a:spLocks noChangeArrowheads="1"/>
          </p:cNvSpPr>
          <p:nvPr/>
        </p:nvSpPr>
        <p:spPr bwMode="auto">
          <a:xfrm>
            <a:off x="9840385" y="3572933"/>
            <a:ext cx="2112433" cy="914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1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Kompetence</a:t>
            </a:r>
          </a:p>
          <a:p>
            <a:pPr algn="ctr" eaLnBrk="1" hangingPunct="1"/>
            <a:r>
              <a:rPr lang="cs-CZ" altLang="en-US" sz="21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bariéra</a:t>
            </a:r>
          </a:p>
        </p:txBody>
      </p:sp>
      <p:sp>
        <p:nvSpPr>
          <p:cNvPr id="21516" name="Text Box 61"/>
          <p:cNvSpPr txBox="1">
            <a:spLocks noChangeArrowheads="1"/>
          </p:cNvSpPr>
          <p:nvPr/>
        </p:nvSpPr>
        <p:spPr bwMode="auto">
          <a:xfrm>
            <a:off x="4762500" y="1562101"/>
            <a:ext cx="354753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>
                <a:latin typeface="Times New Roman" panose="02020603050405020304" pitchFamily="18" charset="0"/>
              </a:rPr>
              <a:t>Podporující procesy</a:t>
            </a:r>
          </a:p>
        </p:txBody>
      </p:sp>
      <p:sp>
        <p:nvSpPr>
          <p:cNvPr id="21517" name="Text Box 62"/>
          <p:cNvSpPr txBox="1">
            <a:spLocks noChangeArrowheads="1"/>
          </p:cNvSpPr>
          <p:nvPr/>
        </p:nvSpPr>
        <p:spPr bwMode="auto">
          <a:xfrm>
            <a:off x="4794251" y="4929718"/>
            <a:ext cx="2537740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>
                <a:latin typeface="Times New Roman" panose="02020603050405020304" pitchFamily="18" charset="0"/>
              </a:rPr>
              <a:t>Posilující procesy</a:t>
            </a:r>
          </a:p>
        </p:txBody>
      </p:sp>
      <p:sp>
        <p:nvSpPr>
          <p:cNvPr id="21518" name="AutoShape 65"/>
          <p:cNvSpPr>
            <a:spLocks noChangeArrowheads="1"/>
          </p:cNvSpPr>
          <p:nvPr/>
        </p:nvSpPr>
        <p:spPr bwMode="auto">
          <a:xfrm>
            <a:off x="5422900" y="2421467"/>
            <a:ext cx="1246717" cy="201506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35281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Nadaní žáci a inkluze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Nadaní žáci se nemohou rozvíjet  podle svých možností v „klasické“  třídě.</a:t>
            </a:r>
          </a:p>
          <a:p>
            <a:r>
              <a:rPr lang="cs-CZ" b="1" dirty="0" smtClean="0"/>
              <a:t>Nadaní žáci jsou ohroženi šikanováním více než intaktní žáci.</a:t>
            </a:r>
          </a:p>
          <a:p>
            <a:r>
              <a:rPr lang="cs-CZ" b="1" dirty="0"/>
              <a:t>Nadaní </a:t>
            </a:r>
            <a:r>
              <a:rPr lang="cs-CZ" b="1" dirty="0" smtClean="0"/>
              <a:t>mívají obtíže v sociální přizpůsobivosti.</a:t>
            </a:r>
            <a:endParaRPr lang="en-GB" b="1" dirty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 inkluze nadaného vhodná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Nadaní jsou velmi heterogenní skupina.</a:t>
            </a:r>
          </a:p>
          <a:p>
            <a:r>
              <a:rPr lang="cs-CZ" b="1" dirty="0" smtClean="0"/>
              <a:t>Souvislost vhodnosti inkluze s mírou nadání – dle </a:t>
            </a:r>
            <a:r>
              <a:rPr lang="cs-CZ" b="1" dirty="0" err="1" smtClean="0"/>
              <a:t>Hollingworthové</a:t>
            </a:r>
            <a:r>
              <a:rPr lang="cs-CZ" b="1" dirty="0" smtClean="0"/>
              <a:t> je „sociálně </a:t>
            </a:r>
            <a:r>
              <a:rPr lang="cs-CZ" b="1" dirty="0"/>
              <a:t>optimální </a:t>
            </a:r>
            <a:r>
              <a:rPr lang="cs-CZ" b="1" dirty="0" smtClean="0"/>
              <a:t>inteligence“ </a:t>
            </a:r>
            <a:r>
              <a:rPr lang="cs-CZ" b="1" dirty="0"/>
              <a:t>IQ v </a:t>
            </a:r>
            <a:r>
              <a:rPr lang="cs-CZ" b="1" dirty="0" smtClean="0"/>
              <a:t>rozmezí </a:t>
            </a:r>
            <a:r>
              <a:rPr lang="cs-CZ" b="1" dirty="0"/>
              <a:t>122 – 155 - při IQ nad 160 jsou již rozdíly </a:t>
            </a:r>
            <a:r>
              <a:rPr lang="cs-CZ" b="1" dirty="0" smtClean="0"/>
              <a:t>mezi</a:t>
            </a:r>
            <a:r>
              <a:rPr lang="cs-CZ" dirty="0"/>
              <a:t> </a:t>
            </a:r>
            <a:r>
              <a:rPr lang="cs-CZ" b="1" dirty="0" smtClean="0"/>
              <a:t>výjimečně </a:t>
            </a:r>
            <a:r>
              <a:rPr lang="cs-CZ" b="1" dirty="0"/>
              <a:t>nadanými dětmi a jejich vrstevníky natolik veliké, že vedou ke specifickým problémům ve vývoji, následně i k sociální </a:t>
            </a:r>
            <a:r>
              <a:rPr lang="cs-CZ" b="1" dirty="0" smtClean="0"/>
              <a:t>izolaci.</a:t>
            </a:r>
          </a:p>
          <a:p>
            <a:r>
              <a:rPr lang="cs-CZ" b="1" dirty="0" smtClean="0"/>
              <a:t>Nutný individuální přístup k inkluzi nadaných žáků.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591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www.youtube.com/watch?v=OVhjA4qMCk0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dirty="0" smtClean="0"/>
              <a:t>Děkujeme za pozornost!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22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7822" y="168058"/>
            <a:ext cx="96012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Školské systémy a stav inkluze</a:t>
            </a:r>
            <a:br>
              <a:rPr lang="cs-CZ" dirty="0" smtClean="0"/>
            </a:br>
            <a:r>
              <a:rPr lang="cs-CZ" sz="1600" dirty="0" smtClean="0">
                <a:hlinkClick r:id="rId2"/>
              </a:rPr>
              <a:t>http://www.european-</a:t>
            </a:r>
            <a:r>
              <a:rPr lang="cs-CZ" sz="1600" dirty="0" err="1" smtClean="0">
                <a:hlinkClick r:id="rId2"/>
              </a:rPr>
              <a:t>agency.org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sites</a:t>
            </a:r>
            <a:r>
              <a:rPr lang="cs-CZ" sz="1600" dirty="0" smtClean="0">
                <a:hlinkClick r:id="rId2"/>
              </a:rPr>
              <a:t>/default/</a:t>
            </a:r>
            <a:r>
              <a:rPr lang="cs-CZ" sz="1600" dirty="0" err="1" smtClean="0">
                <a:hlinkClick r:id="rId2"/>
              </a:rPr>
              <a:t>files</a:t>
            </a:r>
            <a:r>
              <a:rPr lang="cs-CZ" sz="1600" dirty="0" smtClean="0">
                <a:hlinkClick r:id="rId2"/>
              </a:rPr>
              <a:t>/sne-country-data-2012_SNE-Country-Data2012.pdf</a:t>
            </a:r>
            <a:endParaRPr lang="cs-CZ" sz="16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921304"/>
              </p:ext>
            </p:extLst>
          </p:nvPr>
        </p:nvGraphicFramePr>
        <p:xfrm>
          <a:off x="1245296" y="1490598"/>
          <a:ext cx="9601200" cy="477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803748" y="2016691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Diagnóza postižení, MKN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05802" y="5876795"/>
            <a:ext cx="26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Diagnóza fungování, ICF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1584667"/>
              </p:ext>
            </p:extLst>
          </p:nvPr>
        </p:nvGraphicFramePr>
        <p:xfrm>
          <a:off x="142240" y="91439"/>
          <a:ext cx="9225280" cy="56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9499600" y="193041"/>
            <a:ext cx="2418080" cy="529335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/>
              <a:t>Inkluze </a:t>
            </a:r>
          </a:p>
          <a:p>
            <a:pPr marL="45720" indent="0">
              <a:buNone/>
            </a:pPr>
            <a:r>
              <a:rPr lang="cs-CZ" sz="3600" dirty="0" smtClean="0"/>
              <a:t>ve vzdělávání</a:t>
            </a:r>
          </a:p>
          <a:p>
            <a:pPr marL="45720" indent="0">
              <a:buNone/>
            </a:pPr>
            <a:endParaRPr lang="cs-CZ" sz="3600" dirty="0"/>
          </a:p>
          <a:p>
            <a:pPr marL="45720" indent="0">
              <a:buNone/>
            </a:pPr>
            <a:r>
              <a:rPr lang="cs-CZ" sz="3600" dirty="0" smtClean="0"/>
              <a:t>???????????</a:t>
            </a:r>
          </a:p>
          <a:p>
            <a:pPr marL="45720" indent="0">
              <a:buNone/>
            </a:pPr>
            <a:endParaRPr lang="cs-CZ" sz="3600" dirty="0" smtClean="0"/>
          </a:p>
          <a:p>
            <a:pPr marL="45720" indent="0">
              <a:buNone/>
            </a:pPr>
            <a:r>
              <a:rPr lang="cs-CZ" sz="3600" dirty="0" smtClean="0"/>
              <a:t>Kvalita života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91440" y="6299200"/>
            <a:ext cx="12787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Stav………..proces……..organizace…….systém……….právo………norma……….názor………postoj………myšlení……….????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97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8043252"/>
              </p:ext>
            </p:extLst>
          </p:nvPr>
        </p:nvGraphicFramePr>
        <p:xfrm>
          <a:off x="142240" y="91439"/>
          <a:ext cx="9045827" cy="582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9551624" y="220337"/>
            <a:ext cx="2434728" cy="52880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/>
              <a:t>Rizika pro kvalitu života ve </a:t>
            </a:r>
          </a:p>
          <a:p>
            <a:pPr marL="45720" indent="0">
              <a:buNone/>
            </a:pPr>
            <a:r>
              <a:rPr lang="cs-CZ" sz="3600" dirty="0" smtClean="0"/>
              <a:t>vzdělávání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91440" y="6299200"/>
            <a:ext cx="1238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Sebevnímání……zážitek úspěchu……motivace……štěstí….…vrstevníci…..zvládání…..odpovědnost…..sebe/podpora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21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8"/>
          <p:cNvSpPr>
            <a:spLocks noChangeShapeType="1"/>
          </p:cNvSpPr>
          <p:nvPr/>
        </p:nvSpPr>
        <p:spPr bwMode="auto">
          <a:xfrm flipH="1">
            <a:off x="8001001" y="2857500"/>
            <a:ext cx="285751" cy="2137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07" name="Line 52"/>
          <p:cNvSpPr>
            <a:spLocks noChangeShapeType="1"/>
          </p:cNvSpPr>
          <p:nvPr/>
        </p:nvSpPr>
        <p:spPr bwMode="auto">
          <a:xfrm flipH="1" flipV="1">
            <a:off x="2286000" y="2214034"/>
            <a:ext cx="381000" cy="143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08" name="Line 26"/>
          <p:cNvSpPr>
            <a:spLocks noChangeShapeType="1"/>
          </p:cNvSpPr>
          <p:nvPr/>
        </p:nvSpPr>
        <p:spPr bwMode="auto">
          <a:xfrm flipH="1" flipV="1">
            <a:off x="3695701" y="2565401"/>
            <a:ext cx="19261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09" name="Line 50"/>
          <p:cNvSpPr>
            <a:spLocks noChangeShapeType="1"/>
          </p:cNvSpPr>
          <p:nvPr/>
        </p:nvSpPr>
        <p:spPr bwMode="auto">
          <a:xfrm flipH="1" flipV="1">
            <a:off x="3215218" y="4436533"/>
            <a:ext cx="1356783" cy="1136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grpSp>
        <p:nvGrpSpPr>
          <p:cNvPr id="21510" name="Diagram 5"/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0" y="-45"/>
            <a:chExt cx="5760" cy="4320"/>
          </a:xfrm>
        </p:grpSpPr>
        <p:sp>
          <p:nvSpPr>
            <p:cNvPr id="21519" name="Line 55"/>
            <p:cNvSpPr>
              <a:spLocks noChangeShapeType="1"/>
            </p:cNvSpPr>
            <p:nvPr/>
          </p:nvSpPr>
          <p:spPr bwMode="auto">
            <a:xfrm flipV="1">
              <a:off x="990" y="2835"/>
              <a:ext cx="18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0" name="Line 54"/>
            <p:cNvSpPr>
              <a:spLocks noChangeShapeType="1"/>
            </p:cNvSpPr>
            <p:nvPr/>
          </p:nvSpPr>
          <p:spPr bwMode="auto">
            <a:xfrm flipH="1" flipV="1">
              <a:off x="1395" y="2835"/>
              <a:ext cx="225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1" name="Line 59"/>
            <p:cNvSpPr>
              <a:spLocks noChangeShapeType="1"/>
            </p:cNvSpPr>
            <p:nvPr/>
          </p:nvSpPr>
          <p:spPr bwMode="auto">
            <a:xfrm flipV="1">
              <a:off x="4410" y="1530"/>
              <a:ext cx="405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2" name="Line 60"/>
            <p:cNvSpPr>
              <a:spLocks noChangeShapeType="1"/>
            </p:cNvSpPr>
            <p:nvPr/>
          </p:nvSpPr>
          <p:spPr bwMode="auto">
            <a:xfrm flipV="1">
              <a:off x="4105" y="754"/>
              <a:ext cx="1" cy="6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3" name="Line 53"/>
            <p:cNvSpPr>
              <a:spLocks noChangeShapeType="1"/>
            </p:cNvSpPr>
            <p:nvPr/>
          </p:nvSpPr>
          <p:spPr bwMode="auto">
            <a:xfrm flipV="1">
              <a:off x="1565" y="765"/>
              <a:ext cx="10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4" name="Line 27"/>
            <p:cNvSpPr>
              <a:spLocks noChangeShapeType="1"/>
            </p:cNvSpPr>
            <p:nvPr/>
          </p:nvSpPr>
          <p:spPr bwMode="auto">
            <a:xfrm flipH="1">
              <a:off x="1485" y="2296"/>
              <a:ext cx="171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5" name="Line 56"/>
            <p:cNvSpPr>
              <a:spLocks noChangeShapeType="1"/>
            </p:cNvSpPr>
            <p:nvPr/>
          </p:nvSpPr>
          <p:spPr bwMode="auto">
            <a:xfrm flipV="1">
              <a:off x="450" y="2700"/>
              <a:ext cx="630" cy="8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45"/>
              <a:ext cx="5760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27" name="_s3083"/>
            <p:cNvSpPr>
              <a:spLocks noChangeArrowheads="1" noTextEdit="1"/>
            </p:cNvSpPr>
            <p:nvPr/>
          </p:nvSpPr>
          <p:spPr bwMode="auto">
            <a:xfrm flipH="1">
              <a:off x="1731" y="792"/>
              <a:ext cx="2299" cy="2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6 h 21600"/>
                <a:gd name="T20" fmla="*/ 18434 w 21600"/>
                <a:gd name="T21" fmla="*/ 1843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21528" name="_s3085"/>
            <p:cNvSpPr>
              <a:spLocks noChangeArrowheads="1" noTextEdit="1"/>
            </p:cNvSpPr>
            <p:nvPr/>
          </p:nvSpPr>
          <p:spPr bwMode="auto">
            <a:xfrm rot="10800000" flipH="1">
              <a:off x="1796" y="1170"/>
              <a:ext cx="2299" cy="2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21529" name="_s3082"/>
            <p:cNvSpPr>
              <a:spLocks noChangeArrowheads="1"/>
            </p:cNvSpPr>
            <p:nvPr/>
          </p:nvSpPr>
          <p:spPr bwMode="auto">
            <a:xfrm>
              <a:off x="3393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>
                <a:latin typeface="Tw Cen MT" panose="020B0602020104020603" pitchFamily="34" charset="-18"/>
              </a:endParaRPr>
            </a:p>
          </p:txBody>
        </p:sp>
        <p:sp>
          <p:nvSpPr>
            <p:cNvPr id="21530" name="_s3084"/>
            <p:cNvSpPr>
              <a:spLocks noChangeArrowheads="1"/>
            </p:cNvSpPr>
            <p:nvPr/>
          </p:nvSpPr>
          <p:spPr bwMode="auto">
            <a:xfrm>
              <a:off x="1340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>
                <a:latin typeface="Tw Cen MT" panose="020B0602020104020603" pitchFamily="34" charset="-18"/>
              </a:endParaRPr>
            </a:p>
          </p:txBody>
        </p:sp>
        <p:sp>
          <p:nvSpPr>
            <p:cNvPr id="3099" name="Oval 31"/>
            <p:cNvSpPr>
              <a:spLocks noChangeArrowheads="1"/>
            </p:cNvSpPr>
            <p:nvPr/>
          </p:nvSpPr>
          <p:spPr bwMode="auto">
            <a:xfrm>
              <a:off x="3878" y="1390"/>
              <a:ext cx="576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3100" name="Oval 32"/>
            <p:cNvSpPr>
              <a:spLocks noChangeArrowheads="1"/>
            </p:cNvSpPr>
            <p:nvPr/>
          </p:nvSpPr>
          <p:spPr bwMode="auto">
            <a:xfrm>
              <a:off x="1202" y="1162"/>
              <a:ext cx="589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21533" name="Oval 33"/>
            <p:cNvSpPr>
              <a:spLocks noChangeArrowheads="1"/>
            </p:cNvSpPr>
            <p:nvPr/>
          </p:nvSpPr>
          <p:spPr bwMode="auto">
            <a:xfrm>
              <a:off x="1020" y="2296"/>
              <a:ext cx="576" cy="57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Možnost</a:t>
              </a:r>
            </a:p>
          </p:txBody>
        </p:sp>
        <p:sp>
          <p:nvSpPr>
            <p:cNvPr id="21534" name="Rectangle 36"/>
            <p:cNvSpPr>
              <a:spLocks noChangeArrowheads="1"/>
            </p:cNvSpPr>
            <p:nvPr/>
          </p:nvSpPr>
          <p:spPr bwMode="auto">
            <a:xfrm>
              <a:off x="3651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Učení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příležitost 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úspěchu</a:t>
              </a:r>
            </a:p>
          </p:txBody>
        </p:sp>
        <p:sp>
          <p:nvSpPr>
            <p:cNvPr id="21535" name="Rectangle 37"/>
            <p:cNvSpPr>
              <a:spLocks noChangeArrowheads="1"/>
            </p:cNvSpPr>
            <p:nvPr/>
          </p:nvSpPr>
          <p:spPr bwMode="auto">
            <a:xfrm>
              <a:off x="884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Školní výkon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učení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práceschopnost</a:t>
              </a:r>
            </a:p>
          </p:txBody>
        </p:sp>
        <p:sp>
          <p:nvSpPr>
            <p:cNvPr id="21536" name="Rectangle 38"/>
            <p:cNvSpPr>
              <a:spLocks noChangeArrowheads="1"/>
            </p:cNvSpPr>
            <p:nvPr/>
          </p:nvSpPr>
          <p:spPr bwMode="auto">
            <a:xfrm>
              <a:off x="4762" y="1117"/>
              <a:ext cx="90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Aktivita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příležitost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zapojení</a:t>
              </a:r>
            </a:p>
          </p:txBody>
        </p:sp>
        <p:sp>
          <p:nvSpPr>
            <p:cNvPr id="21537" name="Rectangle 39"/>
            <p:cNvSpPr>
              <a:spLocks noChangeArrowheads="1"/>
            </p:cNvSpPr>
            <p:nvPr/>
          </p:nvSpPr>
          <p:spPr bwMode="auto">
            <a:xfrm>
              <a:off x="4377" y="3113"/>
              <a:ext cx="1229" cy="7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Potencialita</a:t>
              </a:r>
            </a:p>
          </p:txBody>
        </p:sp>
        <p:sp>
          <p:nvSpPr>
            <p:cNvPr id="21538" name="Rectangle 40"/>
            <p:cNvSpPr>
              <a:spLocks noChangeArrowheads="1"/>
            </p:cNvSpPr>
            <p:nvPr/>
          </p:nvSpPr>
          <p:spPr bwMode="auto">
            <a:xfrm>
              <a:off x="113" y="1071"/>
              <a:ext cx="99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Pravidla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kázeň</a:t>
              </a:r>
            </a:p>
            <a:p>
              <a:pPr algn="ctr" eaLnBrk="1" hangingPunct="1"/>
              <a:r>
                <a:rPr lang="cs-CZ" altLang="en-US" sz="2133" b="1">
                  <a:latin typeface="Times New Roman" panose="02020603050405020304" pitchFamily="18" charset="0"/>
                </a:rPr>
                <a:t>interakce</a:t>
              </a:r>
            </a:p>
          </p:txBody>
        </p:sp>
        <p:sp>
          <p:nvSpPr>
            <p:cNvPr id="21539" name="Oval 41"/>
            <p:cNvSpPr>
              <a:spLocks noChangeArrowheads="1"/>
            </p:cNvSpPr>
            <p:nvPr/>
          </p:nvSpPr>
          <p:spPr bwMode="auto">
            <a:xfrm>
              <a:off x="2018" y="3430"/>
              <a:ext cx="576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1867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Personál</a:t>
              </a: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auto">
            <a:xfrm>
              <a:off x="1383" y="3430"/>
              <a:ext cx="576" cy="57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Materiál </a:t>
              </a:r>
            </a:p>
          </p:txBody>
        </p:sp>
        <p:sp>
          <p:nvSpPr>
            <p:cNvPr id="3109" name="Oval 43"/>
            <p:cNvSpPr>
              <a:spLocks noChangeArrowheads="1"/>
            </p:cNvSpPr>
            <p:nvPr/>
          </p:nvSpPr>
          <p:spPr bwMode="auto">
            <a:xfrm>
              <a:off x="729" y="3430"/>
              <a:ext cx="576" cy="576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Kurikulum</a:t>
              </a: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auto">
            <a:xfrm>
              <a:off x="54" y="3430"/>
              <a:ext cx="576" cy="57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latin typeface="Times New Roman" pitchFamily="18" charset="0"/>
                </a:rPr>
                <a:t>Legislativa</a:t>
              </a:r>
            </a:p>
          </p:txBody>
        </p:sp>
        <p:sp>
          <p:nvSpPr>
            <p:cNvPr id="21543" name="Line 57"/>
            <p:cNvSpPr>
              <a:spLocks noChangeShapeType="1"/>
            </p:cNvSpPr>
            <p:nvPr/>
          </p:nvSpPr>
          <p:spPr bwMode="auto">
            <a:xfrm flipH="1">
              <a:off x="4422" y="2478"/>
              <a:ext cx="363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44" name="Line 58"/>
            <p:cNvSpPr>
              <a:spLocks noChangeShapeType="1"/>
            </p:cNvSpPr>
            <p:nvPr/>
          </p:nvSpPr>
          <p:spPr bwMode="auto">
            <a:xfrm flipH="1" flipV="1">
              <a:off x="4286" y="2886"/>
              <a:ext cx="13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3503085" y="2781300"/>
            <a:ext cx="2017183" cy="115358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Škola</a:t>
            </a:r>
          </a:p>
        </p:txBody>
      </p:sp>
      <p:sp>
        <p:nvSpPr>
          <p:cNvPr id="3080" name="AutoShape 23"/>
          <p:cNvSpPr>
            <a:spLocks noChangeArrowheads="1"/>
          </p:cNvSpPr>
          <p:nvPr/>
        </p:nvSpPr>
        <p:spPr bwMode="auto">
          <a:xfrm>
            <a:off x="6576484" y="2923117"/>
            <a:ext cx="1919816" cy="1081616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9" rIns="121917" bIns="60959" anchor="ctr"/>
          <a:lstStyle/>
          <a:p>
            <a:pPr algn="ctr">
              <a:defRPr/>
            </a:pPr>
            <a:endParaRPr lang="cs-CZ" sz="2400" dirty="0"/>
          </a:p>
          <a:p>
            <a:pPr algn="ctr">
              <a:defRPr/>
            </a:pPr>
            <a:r>
              <a:rPr lang="cs-CZ" sz="2400" b="1" dirty="0">
                <a:latin typeface="Times New Roman" pitchFamily="18" charset="0"/>
              </a:rPr>
              <a:t>Žák</a:t>
            </a:r>
          </a:p>
        </p:txBody>
      </p:sp>
      <p:sp>
        <p:nvSpPr>
          <p:cNvPr id="21513" name="Line 29"/>
          <p:cNvSpPr>
            <a:spLocks noChangeShapeType="1"/>
          </p:cNvSpPr>
          <p:nvPr/>
        </p:nvSpPr>
        <p:spPr bwMode="auto">
          <a:xfrm>
            <a:off x="8191501" y="3858684"/>
            <a:ext cx="285751" cy="1418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/>
          </a:p>
        </p:txBody>
      </p:sp>
      <p:sp>
        <p:nvSpPr>
          <p:cNvPr id="21514" name="Oval 30"/>
          <p:cNvSpPr>
            <a:spLocks noChangeArrowheads="1"/>
          </p:cNvSpPr>
          <p:nvPr/>
        </p:nvSpPr>
        <p:spPr bwMode="auto">
          <a:xfrm>
            <a:off x="8208433" y="3788833"/>
            <a:ext cx="1219200" cy="9144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133" b="1">
                <a:latin typeface="Times New Roman" panose="02020603050405020304" pitchFamily="18" charset="0"/>
              </a:rPr>
              <a:t>Možnost</a:t>
            </a:r>
          </a:p>
        </p:txBody>
      </p:sp>
      <p:sp>
        <p:nvSpPr>
          <p:cNvPr id="21515" name="Rectangle 34"/>
          <p:cNvSpPr>
            <a:spLocks noChangeArrowheads="1"/>
          </p:cNvSpPr>
          <p:nvPr/>
        </p:nvSpPr>
        <p:spPr bwMode="auto">
          <a:xfrm>
            <a:off x="9840385" y="3572933"/>
            <a:ext cx="2112433" cy="914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1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Kompetence</a:t>
            </a:r>
          </a:p>
          <a:p>
            <a:pPr algn="ctr" eaLnBrk="1" hangingPunct="1"/>
            <a:r>
              <a:rPr lang="cs-CZ" altLang="en-US" sz="21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bariéra</a:t>
            </a:r>
          </a:p>
        </p:txBody>
      </p:sp>
      <p:sp>
        <p:nvSpPr>
          <p:cNvPr id="21516" name="Text Box 61"/>
          <p:cNvSpPr txBox="1">
            <a:spLocks noChangeArrowheads="1"/>
          </p:cNvSpPr>
          <p:nvPr/>
        </p:nvSpPr>
        <p:spPr bwMode="auto">
          <a:xfrm>
            <a:off x="4762500" y="1562101"/>
            <a:ext cx="354753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>
                <a:latin typeface="Times New Roman" panose="02020603050405020304" pitchFamily="18" charset="0"/>
              </a:rPr>
              <a:t>Podporující procesy</a:t>
            </a:r>
          </a:p>
        </p:txBody>
      </p:sp>
      <p:sp>
        <p:nvSpPr>
          <p:cNvPr id="21517" name="Text Box 62"/>
          <p:cNvSpPr txBox="1">
            <a:spLocks noChangeArrowheads="1"/>
          </p:cNvSpPr>
          <p:nvPr/>
        </p:nvSpPr>
        <p:spPr bwMode="auto">
          <a:xfrm>
            <a:off x="4794251" y="4929718"/>
            <a:ext cx="2537740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>
                <a:latin typeface="Times New Roman" panose="02020603050405020304" pitchFamily="18" charset="0"/>
              </a:rPr>
              <a:t>Posilující procesy</a:t>
            </a:r>
          </a:p>
        </p:txBody>
      </p:sp>
      <p:sp>
        <p:nvSpPr>
          <p:cNvPr id="21518" name="AutoShape 65"/>
          <p:cNvSpPr>
            <a:spLocks noChangeArrowheads="1"/>
          </p:cNvSpPr>
          <p:nvPr/>
        </p:nvSpPr>
        <p:spPr bwMode="auto">
          <a:xfrm>
            <a:off x="5422900" y="2421467"/>
            <a:ext cx="1246717" cy="201506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82320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66345" y="375781"/>
            <a:ext cx="4125238" cy="179122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7P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Inkluzivní školy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Vojtová, 2010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1186" y="286439"/>
            <a:ext cx="7457896" cy="6422833"/>
          </a:xfrm>
        </p:spPr>
        <p:txBody>
          <a:bodyPr>
            <a:normAutofit fontScale="92500"/>
          </a:bodyPr>
          <a:lstStyle/>
          <a:p>
            <a:pPr marL="320040" indent="-320040">
              <a:buNone/>
              <a:defRPr/>
            </a:pPr>
            <a:r>
              <a:rPr lang="cs-CZ" sz="3200" dirty="0" smtClean="0"/>
              <a:t>Přístup ke vzdělání </a:t>
            </a:r>
            <a:r>
              <a:rPr lang="cs-CZ" sz="2400" dirty="0" smtClean="0"/>
              <a:t>– individuální dimenze vzdělávání - zapojení a aktivita</a:t>
            </a:r>
          </a:p>
          <a:p>
            <a:pPr marL="320040" indent="-320040">
              <a:buNone/>
              <a:defRPr/>
            </a:pPr>
            <a:r>
              <a:rPr lang="cs-CZ" sz="3200" dirty="0" smtClean="0"/>
              <a:t>Příležitost</a:t>
            </a:r>
            <a:r>
              <a:rPr lang="cs-CZ" dirty="0" smtClean="0"/>
              <a:t> </a:t>
            </a:r>
            <a:r>
              <a:rPr lang="cs-CZ" sz="2400" dirty="0" smtClean="0"/>
              <a:t>pro rozvoj – kognitivní, sociální, emocionální – potencialita, socializace </a:t>
            </a:r>
          </a:p>
          <a:p>
            <a:pPr marL="320040" indent="-320040">
              <a:buNone/>
              <a:defRPr/>
            </a:pPr>
            <a:r>
              <a:rPr lang="cs-CZ" sz="3200" dirty="0" smtClean="0"/>
              <a:t>Postoje </a:t>
            </a:r>
            <a:r>
              <a:rPr lang="cs-CZ" dirty="0" smtClean="0"/>
              <a:t>– </a:t>
            </a:r>
            <a:r>
              <a:rPr lang="cs-CZ" sz="2400" dirty="0" smtClean="0"/>
              <a:t>intrapsychické pozitivní procesy, sebehodnocení, perspektiva, směřování k dospělosti, odpovědnost</a:t>
            </a:r>
            <a:r>
              <a:rPr lang="cs-CZ" dirty="0" smtClean="0"/>
              <a:t>;</a:t>
            </a:r>
          </a:p>
          <a:p>
            <a:pPr marL="320040" indent="-320040">
              <a:buNone/>
              <a:defRPr/>
            </a:pPr>
            <a:r>
              <a:rPr lang="cs-CZ" sz="3200" dirty="0" smtClean="0"/>
              <a:t>Postupy </a:t>
            </a:r>
            <a:r>
              <a:rPr lang="cs-CZ" dirty="0" smtClean="0"/>
              <a:t>– </a:t>
            </a:r>
            <a:r>
              <a:rPr lang="cs-CZ" sz="2200" dirty="0" smtClean="0"/>
              <a:t>instrukce, strategie učení – L2L, strategie výuky, dosažitelnost cílů, formativní  zpětná vazba, zapojení rodičů;</a:t>
            </a:r>
          </a:p>
          <a:p>
            <a:pPr marL="320040" indent="-320040">
              <a:buNone/>
              <a:defRPr/>
            </a:pPr>
            <a:r>
              <a:rPr lang="cs-CZ" sz="3200" dirty="0" smtClean="0"/>
              <a:t>Pozitivní nastavení systémů</a:t>
            </a:r>
            <a:r>
              <a:rPr lang="cs-CZ" sz="2800" dirty="0" smtClean="0"/>
              <a:t> </a:t>
            </a:r>
            <a:r>
              <a:rPr lang="cs-CZ" dirty="0" smtClean="0"/>
              <a:t>– </a:t>
            </a:r>
            <a:r>
              <a:rPr lang="cs-CZ" sz="2200" dirty="0" smtClean="0"/>
              <a:t>facilitace, orientace na úspěch, kompetence, fungování;</a:t>
            </a:r>
          </a:p>
          <a:p>
            <a:pPr marL="320040" indent="-320040">
              <a:buNone/>
              <a:defRPr/>
            </a:pPr>
            <a:r>
              <a:rPr lang="cs-CZ" sz="3200" dirty="0" smtClean="0"/>
              <a:t>Prostředí</a:t>
            </a:r>
            <a:r>
              <a:rPr lang="cs-CZ" sz="2800" dirty="0" smtClean="0"/>
              <a:t> </a:t>
            </a:r>
            <a:r>
              <a:rPr lang="cs-CZ" dirty="0" smtClean="0"/>
              <a:t>– </a:t>
            </a:r>
            <a:r>
              <a:rPr lang="cs-CZ" sz="2200" dirty="0" smtClean="0"/>
              <a:t>otevřenost, rovnováha, respekt, spravedlnost</a:t>
            </a:r>
          </a:p>
          <a:p>
            <a:pPr marL="320040" indent="-320040">
              <a:buNone/>
              <a:defRPr/>
            </a:pPr>
            <a:r>
              <a:rPr lang="cs-CZ" sz="3200" dirty="0" smtClean="0"/>
              <a:t>Podmínky</a:t>
            </a:r>
            <a:r>
              <a:rPr lang="cs-CZ" dirty="0" smtClean="0"/>
              <a:t> – </a:t>
            </a:r>
            <a:r>
              <a:rPr lang="cs-CZ" sz="2200" dirty="0" smtClean="0"/>
              <a:t>systémový rámec – zákony, kurikulum, koncepce školy 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229600" y="2079321"/>
            <a:ext cx="3474720" cy="4396635"/>
          </a:xfrm>
        </p:spPr>
        <p:txBody>
          <a:bodyPr>
            <a:normAutofit/>
          </a:bodyPr>
          <a:lstStyle/>
          <a:p>
            <a:r>
              <a:rPr lang="cs-CZ" dirty="0" err="1" smtClean="0"/>
              <a:t>Daniels</a:t>
            </a:r>
            <a:r>
              <a:rPr lang="cs-CZ" dirty="0" smtClean="0"/>
              <a:t>, </a:t>
            </a:r>
            <a:r>
              <a:rPr lang="cs-CZ" dirty="0" err="1" smtClean="0"/>
              <a:t>Garner</a:t>
            </a:r>
            <a:r>
              <a:rPr lang="cs-CZ" dirty="0" smtClean="0"/>
              <a:t>, 2000</a:t>
            </a:r>
          </a:p>
          <a:p>
            <a:r>
              <a:rPr lang="cs-CZ" dirty="0" err="1" smtClean="0"/>
              <a:t>Booth</a:t>
            </a:r>
            <a:r>
              <a:rPr lang="cs-CZ" dirty="0" smtClean="0"/>
              <a:t>, </a:t>
            </a:r>
            <a:r>
              <a:rPr lang="cs-CZ" dirty="0" err="1" smtClean="0"/>
              <a:t>Ainscow</a:t>
            </a:r>
            <a:r>
              <a:rPr lang="cs-CZ" dirty="0" smtClean="0"/>
              <a:t>, 2002, 2006</a:t>
            </a:r>
          </a:p>
          <a:p>
            <a:r>
              <a:rPr lang="cs-CZ" dirty="0" err="1" smtClean="0"/>
              <a:t>Mathur</a:t>
            </a:r>
            <a:r>
              <a:rPr lang="cs-CZ" dirty="0" smtClean="0"/>
              <a:t>, 2004</a:t>
            </a:r>
          </a:p>
          <a:p>
            <a:r>
              <a:rPr lang="cs-CZ" dirty="0" err="1" smtClean="0"/>
              <a:t>Watkins</a:t>
            </a:r>
            <a:r>
              <a:rPr lang="cs-CZ" dirty="0" smtClean="0"/>
              <a:t>, 2007</a:t>
            </a:r>
          </a:p>
          <a:p>
            <a:r>
              <a:rPr lang="cs-CZ" dirty="0" err="1" smtClean="0"/>
              <a:t>Helus</a:t>
            </a:r>
            <a:r>
              <a:rPr lang="cs-CZ" dirty="0" smtClean="0"/>
              <a:t>, 2004</a:t>
            </a:r>
          </a:p>
          <a:p>
            <a:r>
              <a:rPr lang="cs-CZ" dirty="0" smtClean="0"/>
              <a:t>Vojtová, </a:t>
            </a:r>
            <a:r>
              <a:rPr lang="cs-CZ" dirty="0" err="1" smtClean="0"/>
              <a:t>Bloemers</a:t>
            </a:r>
            <a:r>
              <a:rPr lang="cs-CZ" dirty="0" smtClean="0"/>
              <a:t>, </a:t>
            </a:r>
            <a:r>
              <a:rPr lang="cs-CZ" dirty="0" err="1" smtClean="0"/>
              <a:t>Johnstone</a:t>
            </a:r>
            <a:r>
              <a:rPr lang="cs-CZ" dirty="0" smtClean="0"/>
              <a:t>, 2006</a:t>
            </a:r>
          </a:p>
          <a:p>
            <a:r>
              <a:rPr lang="cs-CZ" dirty="0" smtClean="0"/>
              <a:t>WHO, 2001, 2003</a:t>
            </a:r>
          </a:p>
          <a:p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Child</a:t>
            </a:r>
            <a:r>
              <a:rPr lang="cs-CZ" dirty="0" smtClean="0"/>
              <a:t> </a:t>
            </a:r>
            <a:r>
              <a:rPr lang="cs-CZ" dirty="0" err="1" smtClean="0"/>
              <a:t>Matters</a:t>
            </a:r>
            <a:r>
              <a:rPr lang="cs-CZ" dirty="0" smtClean="0"/>
              <a:t>, 2004</a:t>
            </a:r>
          </a:p>
          <a:p>
            <a:r>
              <a:rPr lang="cs-CZ" dirty="0" smtClean="0"/>
              <a:t>OECD, 2005, 2009</a:t>
            </a:r>
          </a:p>
          <a:p>
            <a:r>
              <a:rPr lang="cs-CZ" dirty="0" smtClean="0"/>
              <a:t>UNESCO, 2005, 2008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840" y="37973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7P </a:t>
            </a:r>
            <a:r>
              <a:rPr lang="en-US" dirty="0" err="1" smtClean="0"/>
              <a:t>Inkluzivní</a:t>
            </a:r>
            <a:r>
              <a:rPr lang="en-US" dirty="0" smtClean="0"/>
              <a:t> </a:t>
            </a:r>
            <a:r>
              <a:rPr lang="en-US" dirty="0" err="1" smtClean="0"/>
              <a:t>školy</a:t>
            </a:r>
            <a:r>
              <a:rPr lang="cs-CZ" dirty="0" smtClean="0"/>
              <a:t> – příklady z </a:t>
            </a:r>
            <a:r>
              <a:rPr lang="cs-CZ" dirty="0" err="1" smtClean="0"/>
              <a:t>Brna_obecně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3552" y="1202055"/>
            <a:ext cx="4727448" cy="641350"/>
          </a:xfrm>
        </p:spPr>
        <p:txBody>
          <a:bodyPr/>
          <a:lstStyle/>
          <a:p>
            <a:r>
              <a:rPr lang="cs-CZ" dirty="0" smtClean="0"/>
              <a:t>Systém školy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1520" y="1828800"/>
            <a:ext cx="4947920" cy="3749040"/>
          </a:xfrm>
        </p:spPr>
        <p:txBody>
          <a:bodyPr>
            <a:normAutofit/>
          </a:bodyPr>
          <a:lstStyle/>
          <a:p>
            <a:pPr marL="320040" indent="-320040">
              <a:buNone/>
              <a:defRPr/>
            </a:pPr>
            <a:r>
              <a:rPr lang="cs-CZ" sz="2800" dirty="0"/>
              <a:t>Pozitivní nastavení systémů</a:t>
            </a:r>
            <a:r>
              <a:rPr lang="cs-CZ" sz="2400" dirty="0"/>
              <a:t> </a:t>
            </a:r>
            <a:r>
              <a:rPr lang="cs-CZ" dirty="0"/>
              <a:t>– </a:t>
            </a:r>
            <a:r>
              <a:rPr lang="cs-CZ" dirty="0" smtClean="0"/>
              <a:t>stavíme na vnitřní motivaci; facilitace; orientace </a:t>
            </a:r>
            <a:r>
              <a:rPr lang="cs-CZ" dirty="0"/>
              <a:t>fungování;</a:t>
            </a:r>
          </a:p>
          <a:p>
            <a:pPr marL="320040" indent="-320040">
              <a:buNone/>
              <a:defRPr/>
            </a:pPr>
            <a:r>
              <a:rPr lang="cs-CZ" sz="2800" dirty="0"/>
              <a:t>Prostředí</a:t>
            </a:r>
            <a:r>
              <a:rPr lang="cs-CZ" sz="2400" dirty="0"/>
              <a:t> </a:t>
            </a:r>
            <a:r>
              <a:rPr lang="cs-CZ" dirty="0"/>
              <a:t>– </a:t>
            </a:r>
            <a:r>
              <a:rPr lang="cs-CZ" dirty="0" smtClean="0"/>
              <a:t>orientace a respekt ke specifickým potřebám – spolužáci, rodiče, pedagogové; bezpečí.</a:t>
            </a:r>
          </a:p>
          <a:p>
            <a:pPr marL="320040" indent="-320040">
              <a:buNone/>
              <a:defRPr/>
            </a:pPr>
            <a:r>
              <a:rPr lang="cs-CZ" sz="2800" dirty="0" smtClean="0"/>
              <a:t>Podmínky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asistent pedagoga, postupy řešení krizových situací, vzdělávání pedagogů; spolupráce a podpora – ŠPP, EPP;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152" y="1187450"/>
            <a:ext cx="4727448" cy="641350"/>
          </a:xfrm>
        </p:spPr>
        <p:txBody>
          <a:bodyPr/>
          <a:lstStyle/>
          <a:p>
            <a:r>
              <a:rPr lang="cs-CZ" dirty="0" smtClean="0"/>
              <a:t>Individuální úroveň žáka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1828800"/>
            <a:ext cx="5311648" cy="3473450"/>
          </a:xfrm>
        </p:spPr>
        <p:txBody>
          <a:bodyPr>
            <a:normAutofit fontScale="92500" lnSpcReduction="10000"/>
          </a:bodyPr>
          <a:lstStyle/>
          <a:p>
            <a:pPr marL="320040" indent="-320040">
              <a:buNone/>
              <a:defRPr/>
            </a:pPr>
            <a:r>
              <a:rPr lang="cs-CZ" sz="2800" dirty="0"/>
              <a:t>Přístup ke vzdělání </a:t>
            </a:r>
            <a:r>
              <a:rPr lang="cs-CZ" dirty="0"/>
              <a:t>– individuální dimenze vzdělávání </a:t>
            </a:r>
            <a:r>
              <a:rPr lang="cs-CZ" dirty="0" smtClean="0"/>
              <a:t>– speciální pomůcky; hledání cest výuky a učení; respekt k temperamentu;</a:t>
            </a:r>
            <a:endParaRPr lang="cs-CZ" dirty="0"/>
          </a:p>
          <a:p>
            <a:pPr marL="320040" indent="-320040">
              <a:buNone/>
              <a:defRPr/>
            </a:pPr>
            <a:r>
              <a:rPr lang="cs-CZ" sz="2800" dirty="0"/>
              <a:t>Příležitost</a:t>
            </a:r>
            <a:r>
              <a:rPr lang="cs-CZ" dirty="0"/>
              <a:t> pro rozvoj – </a:t>
            </a:r>
            <a:r>
              <a:rPr lang="cs-CZ" dirty="0" smtClean="0"/>
              <a:t>komunikace; sociální interakce;  </a:t>
            </a:r>
            <a:endParaRPr lang="cs-CZ" dirty="0"/>
          </a:p>
          <a:p>
            <a:pPr marL="320040" indent="-320040">
              <a:buNone/>
              <a:defRPr/>
            </a:pPr>
            <a:r>
              <a:rPr lang="cs-CZ" sz="2800" dirty="0"/>
              <a:t>Postoje </a:t>
            </a:r>
            <a:r>
              <a:rPr lang="cs-CZ" dirty="0"/>
              <a:t>– </a:t>
            </a:r>
            <a:r>
              <a:rPr lang="cs-CZ" dirty="0" smtClean="0"/>
              <a:t>spokojenost dětí;  posilování sebevnímání; respekt k odlišnosti; odpovědnost</a:t>
            </a:r>
            <a:r>
              <a:rPr lang="cs-CZ" dirty="0"/>
              <a:t>;</a:t>
            </a:r>
          </a:p>
          <a:p>
            <a:pPr marL="320040" indent="-320040">
              <a:buNone/>
              <a:defRPr/>
            </a:pPr>
            <a:r>
              <a:rPr lang="cs-CZ" sz="2800" dirty="0"/>
              <a:t>Postupy </a:t>
            </a:r>
            <a:r>
              <a:rPr lang="cs-CZ" dirty="0" smtClean="0"/>
              <a:t>–formativní  </a:t>
            </a:r>
            <a:r>
              <a:rPr lang="cs-CZ" dirty="0"/>
              <a:t>zpětná </a:t>
            </a:r>
            <a:r>
              <a:rPr lang="cs-CZ" dirty="0" smtClean="0"/>
              <a:t>vazba; </a:t>
            </a:r>
            <a:r>
              <a:rPr lang="cs-CZ" dirty="0"/>
              <a:t>zapojení rodičů;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120" y="76200"/>
            <a:ext cx="11176000" cy="970280"/>
          </a:xfrm>
        </p:spPr>
        <p:txBody>
          <a:bodyPr>
            <a:normAutofit/>
          </a:bodyPr>
          <a:lstStyle/>
          <a:p>
            <a:r>
              <a:rPr lang="en-US" dirty="0"/>
              <a:t>7P </a:t>
            </a:r>
            <a:r>
              <a:rPr lang="en-US" dirty="0" err="1" smtClean="0"/>
              <a:t>Inkluzivní</a:t>
            </a:r>
            <a:r>
              <a:rPr lang="en-US" dirty="0" smtClean="0"/>
              <a:t> </a:t>
            </a:r>
            <a:r>
              <a:rPr lang="en-US" dirty="0" err="1" smtClean="0"/>
              <a:t>školy</a:t>
            </a:r>
            <a:r>
              <a:rPr lang="cs-CZ" dirty="0" smtClean="0"/>
              <a:t> – příklady z </a:t>
            </a:r>
            <a:r>
              <a:rPr lang="cs-CZ" dirty="0" err="1" smtClean="0"/>
              <a:t>Brna_konkrétně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79120" y="1046480"/>
            <a:ext cx="11176000" cy="5201920"/>
          </a:xfrm>
        </p:spPr>
        <p:txBody>
          <a:bodyPr>
            <a:noAutofit/>
          </a:bodyPr>
          <a:lstStyle/>
          <a:p>
            <a:r>
              <a:rPr lang="en-US" sz="2400" dirty="0" err="1"/>
              <a:t>Děti</a:t>
            </a:r>
            <a:r>
              <a:rPr lang="en-US" sz="2400" dirty="0"/>
              <a:t> </a:t>
            </a:r>
            <a:r>
              <a:rPr lang="en-US" sz="2400" dirty="0" err="1"/>
              <a:t>vnímají</a:t>
            </a:r>
            <a:r>
              <a:rPr lang="en-US" sz="2400" dirty="0"/>
              <a:t> </a:t>
            </a:r>
            <a:r>
              <a:rPr lang="en-US" sz="2400" dirty="0" err="1"/>
              <a:t>spolužáka</a:t>
            </a:r>
            <a:r>
              <a:rPr lang="en-US" sz="2400" dirty="0"/>
              <a:t> se SVP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součást</a:t>
            </a:r>
            <a:r>
              <a:rPr lang="en-US" sz="2400" dirty="0"/>
              <a:t> </a:t>
            </a:r>
            <a:r>
              <a:rPr lang="en-US" sz="2400" dirty="0" err="1"/>
              <a:t>naší</a:t>
            </a:r>
            <a:r>
              <a:rPr lang="en-US" sz="2400" dirty="0"/>
              <a:t> </a:t>
            </a:r>
            <a:r>
              <a:rPr lang="en-US" sz="2400" dirty="0" err="1" smtClean="0"/>
              <a:t>školy</a:t>
            </a:r>
            <a:r>
              <a:rPr lang="cs-CZ" sz="2400" dirty="0" smtClean="0"/>
              <a:t>……</a:t>
            </a:r>
          </a:p>
          <a:p>
            <a:r>
              <a:rPr lang="cs-CZ" sz="2400" dirty="0" smtClean="0"/>
              <a:t>J</a:t>
            </a:r>
            <a:r>
              <a:rPr lang="en-US" sz="2400" dirty="0" smtClean="0"/>
              <a:t>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dávat</a:t>
            </a:r>
            <a:r>
              <a:rPr lang="en-US" sz="2400" dirty="0"/>
              <a:t> </a:t>
            </a:r>
            <a:r>
              <a:rPr lang="en-US" sz="2400" dirty="0" err="1"/>
              <a:t>pozor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to, </a:t>
            </a:r>
            <a:r>
              <a:rPr lang="en-US" sz="2400" dirty="0" err="1"/>
              <a:t>abychom</a:t>
            </a:r>
            <a:r>
              <a:rPr lang="en-US" sz="2400" dirty="0"/>
              <a:t> </a:t>
            </a:r>
            <a:r>
              <a:rPr lang="cs-CZ" sz="2400" dirty="0" smtClean="0"/>
              <a:t>žáka s SVP nezačali </a:t>
            </a:r>
            <a:r>
              <a:rPr lang="en-US" sz="2400" dirty="0" err="1" smtClean="0"/>
              <a:t>omlouva</a:t>
            </a:r>
            <a:r>
              <a:rPr lang="cs-CZ" sz="2400" dirty="0" smtClean="0"/>
              <a:t>t</a:t>
            </a:r>
            <a:r>
              <a:rPr lang="en-US" sz="2400" dirty="0" smtClean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 smtClean="0"/>
              <a:t>jinakostí</a:t>
            </a:r>
            <a:r>
              <a:rPr lang="cs-CZ" sz="2400" dirty="0" smtClean="0"/>
              <a:t>…..</a:t>
            </a:r>
          </a:p>
          <a:p>
            <a:r>
              <a:rPr lang="en-US" sz="2400" dirty="0" err="1" smtClean="0"/>
              <a:t>Nejdřív</a:t>
            </a:r>
            <a:r>
              <a:rPr lang="en-US" sz="2400" dirty="0" smtClean="0"/>
              <a:t> </a:t>
            </a:r>
            <a:r>
              <a:rPr lang="en-US" sz="2400" dirty="0" err="1"/>
              <a:t>děti</a:t>
            </a:r>
            <a:r>
              <a:rPr lang="en-US" sz="2400" dirty="0"/>
              <a:t> </a:t>
            </a:r>
            <a:r>
              <a:rPr lang="en-US" sz="2400" dirty="0" err="1"/>
              <a:t>zíraly</a:t>
            </a:r>
            <a:r>
              <a:rPr lang="en-US" sz="2400" dirty="0"/>
              <a:t>, </a:t>
            </a:r>
            <a:r>
              <a:rPr lang="en-US" sz="2400" dirty="0" err="1"/>
              <a:t>jak</a:t>
            </a:r>
            <a:r>
              <a:rPr lang="en-US" sz="2400" dirty="0"/>
              <a:t> se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někdo</a:t>
            </a:r>
            <a:r>
              <a:rPr lang="en-US" sz="2400" dirty="0"/>
              <a:t> </a:t>
            </a:r>
            <a:r>
              <a:rPr lang="en-US" sz="2400" dirty="0" err="1"/>
              <a:t>takto</a:t>
            </a:r>
            <a:r>
              <a:rPr lang="en-US" sz="2400" dirty="0"/>
              <a:t> </a:t>
            </a:r>
            <a:r>
              <a:rPr lang="en-US" sz="2400" dirty="0" err="1"/>
              <a:t>chovat</a:t>
            </a:r>
            <a:r>
              <a:rPr lang="en-US" sz="2400" dirty="0"/>
              <a:t>. </a:t>
            </a:r>
            <a:r>
              <a:rPr lang="en-US" sz="2400" dirty="0" err="1"/>
              <a:t>Denně</a:t>
            </a:r>
            <a:r>
              <a:rPr lang="en-US" sz="2400" dirty="0"/>
              <a:t> s </a:t>
            </a:r>
            <a:r>
              <a:rPr lang="en-US" sz="2400" dirty="0" err="1"/>
              <a:t>nimi</a:t>
            </a:r>
            <a:r>
              <a:rPr lang="en-US" sz="2400" dirty="0"/>
              <a:t> </a:t>
            </a:r>
            <a:r>
              <a:rPr lang="en-US" sz="2400" dirty="0" err="1"/>
              <a:t>třídní</a:t>
            </a:r>
            <a:r>
              <a:rPr lang="en-US" sz="2400" dirty="0"/>
              <a:t> </a:t>
            </a:r>
            <a:r>
              <a:rPr lang="en-US" sz="2400" dirty="0" err="1"/>
              <a:t>učitelka</a:t>
            </a:r>
            <a:r>
              <a:rPr lang="en-US" sz="2400" dirty="0"/>
              <a:t> </a:t>
            </a:r>
            <a:r>
              <a:rPr lang="en-US" sz="2400" dirty="0" err="1"/>
              <a:t>mluvila</a:t>
            </a:r>
            <a:r>
              <a:rPr lang="en-US" sz="2400" dirty="0"/>
              <a:t>, </a:t>
            </a:r>
            <a:r>
              <a:rPr lang="en-US" sz="2400" dirty="0" err="1"/>
              <a:t>když</a:t>
            </a:r>
            <a:r>
              <a:rPr lang="en-US" sz="2400" dirty="0"/>
              <a:t> u </a:t>
            </a:r>
            <a:r>
              <a:rPr lang="en-US" sz="2400" dirty="0" err="1"/>
              <a:t>toho</a:t>
            </a:r>
            <a:r>
              <a:rPr lang="en-US" sz="2400" dirty="0"/>
              <a:t> Pavel </a:t>
            </a:r>
            <a:r>
              <a:rPr lang="en-US" sz="2400" dirty="0" err="1"/>
              <a:t>nebyl</a:t>
            </a:r>
            <a:r>
              <a:rPr lang="en-US" sz="2400" dirty="0"/>
              <a:t>, </a:t>
            </a:r>
            <a:r>
              <a:rPr lang="en-US" sz="2400" dirty="0" err="1"/>
              <a:t>jak</a:t>
            </a:r>
            <a:r>
              <a:rPr lang="en-US" sz="2400" dirty="0"/>
              <a:t> by </a:t>
            </a:r>
            <a:r>
              <a:rPr lang="en-US" sz="2400" dirty="0" err="1"/>
              <a:t>bylo</a:t>
            </a:r>
            <a:r>
              <a:rPr lang="en-US" sz="2400" dirty="0"/>
              <a:t> </a:t>
            </a:r>
            <a:r>
              <a:rPr lang="en-US" sz="2400" dirty="0" err="1"/>
              <a:t>dobré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něj</a:t>
            </a:r>
            <a:r>
              <a:rPr lang="en-US" sz="2400" dirty="0"/>
              <a:t> </a:t>
            </a:r>
            <a:r>
              <a:rPr lang="en-US" sz="2400" dirty="0" err="1"/>
              <a:t>reagovat</a:t>
            </a:r>
            <a:r>
              <a:rPr lang="en-US" sz="2400" dirty="0"/>
              <a:t>, </a:t>
            </a:r>
            <a:r>
              <a:rPr lang="en-US" sz="2400" dirty="0" err="1"/>
              <a:t>nenechat</a:t>
            </a:r>
            <a:r>
              <a:rPr lang="en-US" sz="2400" dirty="0"/>
              <a:t> se </a:t>
            </a:r>
            <a:r>
              <a:rPr lang="en-US" sz="2400" dirty="0" err="1"/>
              <a:t>vyprovokovat</a:t>
            </a:r>
            <a:r>
              <a:rPr lang="en-US" sz="2400" dirty="0"/>
              <a:t>, ale </a:t>
            </a:r>
            <a:r>
              <a:rPr lang="en-US" sz="2400" dirty="0" err="1"/>
              <a:t>pomáhat</a:t>
            </a:r>
            <a:r>
              <a:rPr lang="en-US" sz="2400" dirty="0"/>
              <a:t> mu, </a:t>
            </a:r>
            <a:r>
              <a:rPr lang="en-US" sz="2400" dirty="0" err="1"/>
              <a:t>radit</a:t>
            </a:r>
            <a:r>
              <a:rPr lang="en-US" sz="2400" dirty="0"/>
              <a:t>, </a:t>
            </a:r>
            <a:r>
              <a:rPr lang="en-US" sz="2400" dirty="0" err="1"/>
              <a:t>chválit</a:t>
            </a:r>
            <a:r>
              <a:rPr lang="en-US" sz="2400" dirty="0"/>
              <a:t>, </a:t>
            </a:r>
            <a:r>
              <a:rPr lang="en-US" sz="2400" dirty="0" err="1"/>
              <a:t>jít</a:t>
            </a:r>
            <a:r>
              <a:rPr lang="en-US" sz="2400" dirty="0"/>
              <a:t> mu </a:t>
            </a:r>
            <a:r>
              <a:rPr lang="en-US" sz="2400" dirty="0" err="1"/>
              <a:t>příkladem</a:t>
            </a:r>
            <a:r>
              <a:rPr lang="en-US" sz="2400" dirty="0"/>
              <a:t>, </a:t>
            </a:r>
            <a:r>
              <a:rPr lang="en-US" sz="2400" dirty="0" err="1"/>
              <a:t>ukázat</a:t>
            </a:r>
            <a:r>
              <a:rPr lang="en-US" sz="2400" dirty="0"/>
              <a:t> mu, </a:t>
            </a:r>
            <a:r>
              <a:rPr lang="en-US" sz="2400" dirty="0" err="1"/>
              <a:t>jak</a:t>
            </a:r>
            <a:r>
              <a:rPr lang="en-US" sz="2400" dirty="0"/>
              <a:t> se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dítě</a:t>
            </a:r>
            <a:r>
              <a:rPr lang="en-US" sz="2400" dirty="0"/>
              <a:t> </a:t>
            </a:r>
            <a:r>
              <a:rPr lang="en-US" sz="2400" dirty="0" err="1"/>
              <a:t>chovat</a:t>
            </a:r>
            <a:r>
              <a:rPr lang="en-US" sz="2400" dirty="0"/>
              <a:t>.  </a:t>
            </a:r>
            <a:endParaRPr lang="cs-CZ" sz="2400" dirty="0" smtClean="0"/>
          </a:p>
          <a:p>
            <a:r>
              <a:rPr lang="en-US" sz="2400" dirty="0" err="1" smtClean="0"/>
              <a:t>Hodně</a:t>
            </a:r>
            <a:r>
              <a:rPr lang="en-US" sz="2400" dirty="0" smtClean="0"/>
              <a:t> </a:t>
            </a:r>
            <a:r>
              <a:rPr lang="en-US" sz="2400" dirty="0" err="1"/>
              <a:t>pomohli</a:t>
            </a:r>
            <a:r>
              <a:rPr lang="en-US" sz="2400" dirty="0"/>
              <a:t> </a:t>
            </a:r>
            <a:r>
              <a:rPr lang="en-US" sz="2400" dirty="0" err="1"/>
              <a:t>rodiče</a:t>
            </a:r>
            <a:r>
              <a:rPr lang="en-US" sz="2400" dirty="0"/>
              <a:t> </a:t>
            </a:r>
            <a:r>
              <a:rPr lang="en-US" sz="2400" dirty="0" err="1"/>
              <a:t>dětí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</a:t>
            </a:r>
            <a:r>
              <a:rPr lang="en-US" sz="2400" dirty="0" err="1"/>
              <a:t>doma</a:t>
            </a:r>
            <a:r>
              <a:rPr lang="en-US" sz="2400" dirty="0"/>
              <a:t> </a:t>
            </a:r>
            <a:r>
              <a:rPr lang="en-US" sz="2400" dirty="0" err="1"/>
              <a:t>svým</a:t>
            </a:r>
            <a:r>
              <a:rPr lang="en-US" sz="2400" dirty="0"/>
              <a:t> </a:t>
            </a:r>
            <a:r>
              <a:rPr lang="en-US" sz="2400" dirty="0" err="1"/>
              <a:t>dětem</a:t>
            </a:r>
            <a:r>
              <a:rPr lang="en-US" sz="2400" dirty="0"/>
              <a:t> </a:t>
            </a:r>
            <a:r>
              <a:rPr lang="en-US" sz="2400" dirty="0" err="1"/>
              <a:t>vše</a:t>
            </a:r>
            <a:r>
              <a:rPr lang="en-US" sz="2400" dirty="0"/>
              <a:t> </a:t>
            </a:r>
            <a:r>
              <a:rPr lang="en-US" sz="2400" dirty="0" err="1"/>
              <a:t>vysvětlovali</a:t>
            </a:r>
            <a:r>
              <a:rPr lang="en-US" sz="2400" dirty="0"/>
              <a:t> a </a:t>
            </a:r>
            <a:r>
              <a:rPr lang="en-US" sz="2400" dirty="0" err="1"/>
              <a:t>udržovali</a:t>
            </a:r>
            <a:r>
              <a:rPr lang="en-US" sz="2400" dirty="0"/>
              <a:t> je v </a:t>
            </a:r>
            <a:r>
              <a:rPr lang="en-US" sz="2400" dirty="0" err="1"/>
              <a:t>trpělivosti</a:t>
            </a:r>
            <a:r>
              <a:rPr lang="en-US" sz="2400" dirty="0"/>
              <a:t>. </a:t>
            </a:r>
            <a:endParaRPr lang="cs-CZ" sz="2400" dirty="0" smtClean="0"/>
          </a:p>
          <a:p>
            <a:r>
              <a:rPr lang="en-US" sz="2400" dirty="0" err="1"/>
              <a:t>Všichni</a:t>
            </a:r>
            <a:r>
              <a:rPr lang="en-US" sz="2400" dirty="0"/>
              <a:t> </a:t>
            </a:r>
            <a:r>
              <a:rPr lang="en-US" sz="2400" dirty="0" err="1"/>
              <a:t>učitelé</a:t>
            </a:r>
            <a:r>
              <a:rPr lang="en-US" sz="2400" dirty="0"/>
              <a:t> se </a:t>
            </a:r>
            <a:r>
              <a:rPr lang="en-US" sz="2400" dirty="0" err="1"/>
              <a:t>seznámili</a:t>
            </a:r>
            <a:r>
              <a:rPr lang="en-US" sz="2400" dirty="0"/>
              <a:t> s </a:t>
            </a:r>
            <a:r>
              <a:rPr lang="en-US" sz="2400" dirty="0" err="1" smtClean="0"/>
              <a:t>diagnózou</a:t>
            </a:r>
            <a:r>
              <a:rPr lang="cs-CZ" sz="2400" dirty="0" smtClean="0"/>
              <a:t> žáka</a:t>
            </a:r>
            <a:r>
              <a:rPr lang="en-US" sz="2400" dirty="0" smtClean="0"/>
              <a:t>, </a:t>
            </a:r>
            <a:r>
              <a:rPr lang="en-US" sz="2400" dirty="0" err="1"/>
              <a:t>průběhem</a:t>
            </a:r>
            <a:r>
              <a:rPr lang="en-US" sz="2400" dirty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docházky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první</a:t>
            </a:r>
            <a:r>
              <a:rPr lang="en-US" sz="2400" dirty="0"/>
              <a:t> </a:t>
            </a:r>
            <a:r>
              <a:rPr lang="en-US" sz="2400" dirty="0" err="1"/>
              <a:t>stupeň</a:t>
            </a:r>
            <a:r>
              <a:rPr lang="en-US" sz="2400" dirty="0"/>
              <a:t> a </a:t>
            </a:r>
            <a:r>
              <a:rPr lang="en-US" sz="2400" dirty="0" err="1"/>
              <a:t>byli</a:t>
            </a:r>
            <a:r>
              <a:rPr lang="en-US" sz="2400" dirty="0"/>
              <a:t> v </a:t>
            </a:r>
            <a:r>
              <a:rPr lang="en-US" sz="2400" dirty="0" err="1"/>
              <a:t>úzkém</a:t>
            </a:r>
            <a:r>
              <a:rPr lang="en-US" sz="2400" dirty="0"/>
              <a:t> </a:t>
            </a:r>
            <a:r>
              <a:rPr lang="en-US" sz="2400" dirty="0" err="1"/>
              <a:t>kontaktu</a:t>
            </a:r>
            <a:r>
              <a:rPr lang="en-US" sz="2400" dirty="0"/>
              <a:t> s </a:t>
            </a:r>
            <a:r>
              <a:rPr lang="en-US" sz="2400" dirty="0" err="1"/>
              <a:t>poradenskými</a:t>
            </a:r>
            <a:r>
              <a:rPr lang="en-US" sz="2400" dirty="0"/>
              <a:t> </a:t>
            </a:r>
            <a:r>
              <a:rPr lang="en-US" sz="2400" dirty="0" err="1"/>
              <a:t>pracovníky</a:t>
            </a:r>
            <a:r>
              <a:rPr lang="en-US" sz="2400" dirty="0"/>
              <a:t> </a:t>
            </a:r>
            <a:r>
              <a:rPr lang="en-US" sz="2400" dirty="0" err="1"/>
              <a:t>školy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r>
              <a:rPr lang="cs-CZ" sz="2400" dirty="0" smtClean="0"/>
              <a:t>S</a:t>
            </a:r>
            <a:r>
              <a:rPr lang="en-US" sz="2400" dirty="0" err="1" smtClean="0"/>
              <a:t>oustavnou</a:t>
            </a:r>
            <a:r>
              <a:rPr lang="en-US" sz="2400" dirty="0" smtClean="0"/>
              <a:t> </a:t>
            </a:r>
            <a:r>
              <a:rPr lang="en-US" sz="2400" dirty="0" err="1"/>
              <a:t>spoluprací</a:t>
            </a:r>
            <a:r>
              <a:rPr lang="en-US" sz="2400" dirty="0"/>
              <a:t> </a:t>
            </a:r>
            <a:r>
              <a:rPr lang="en-US" sz="2400" dirty="0" err="1"/>
              <a:t>matky</a:t>
            </a:r>
            <a:r>
              <a:rPr lang="en-US" sz="2400" dirty="0"/>
              <a:t>, </a:t>
            </a:r>
            <a:r>
              <a:rPr lang="en-US" sz="2400" dirty="0" err="1"/>
              <a:t>učitelů</a:t>
            </a:r>
            <a:r>
              <a:rPr lang="en-US" sz="2400" dirty="0"/>
              <a:t>, </a:t>
            </a:r>
            <a:r>
              <a:rPr lang="en-US" sz="2400" dirty="0" err="1"/>
              <a:t>asistentů</a:t>
            </a:r>
            <a:r>
              <a:rPr lang="en-US" sz="2400" dirty="0"/>
              <a:t>, </a:t>
            </a:r>
            <a:r>
              <a:rPr lang="en-US" sz="2400" dirty="0" err="1"/>
              <a:t>školního</a:t>
            </a:r>
            <a:r>
              <a:rPr lang="en-US" sz="2400" dirty="0"/>
              <a:t> </a:t>
            </a:r>
            <a:r>
              <a:rPr lang="en-US" sz="2400" dirty="0" err="1"/>
              <a:t>poradenského</a:t>
            </a:r>
            <a:r>
              <a:rPr lang="en-US" sz="2400" dirty="0"/>
              <a:t> </a:t>
            </a:r>
            <a:r>
              <a:rPr lang="en-US" sz="2400" dirty="0" err="1"/>
              <a:t>pracoviště</a:t>
            </a:r>
            <a:r>
              <a:rPr lang="en-US" sz="2400" dirty="0"/>
              <a:t> a </a:t>
            </a:r>
            <a:r>
              <a:rPr lang="en-US" sz="2400" dirty="0" err="1"/>
              <a:t>školského</a:t>
            </a:r>
            <a:r>
              <a:rPr lang="en-US" sz="2400" dirty="0"/>
              <a:t> </a:t>
            </a:r>
            <a:r>
              <a:rPr lang="en-US" sz="2400" dirty="0" err="1" smtClean="0"/>
              <a:t>poradenského</a:t>
            </a:r>
            <a:r>
              <a:rPr lang="cs-CZ" sz="2400" dirty="0" smtClean="0"/>
              <a:t> se podařilo….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8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42663" y="1656080"/>
            <a:ext cx="11176000" cy="5201920"/>
          </a:xfrm>
        </p:spPr>
        <p:txBody>
          <a:bodyPr>
            <a:noAutofit/>
          </a:bodyPr>
          <a:lstStyle/>
          <a:p>
            <a:r>
              <a:rPr lang="cs-CZ" sz="2800" dirty="0" smtClean="0"/>
              <a:t>…  </a:t>
            </a:r>
            <a:r>
              <a:rPr lang="en-US" sz="2800" dirty="0" smtClean="0"/>
              <a:t>aby </a:t>
            </a:r>
            <a:r>
              <a:rPr lang="en-US" sz="2800" dirty="0" err="1"/>
              <a:t>byly</a:t>
            </a:r>
            <a:r>
              <a:rPr lang="en-US" sz="2800" dirty="0"/>
              <a:t> </a:t>
            </a:r>
            <a:r>
              <a:rPr lang="en-US" sz="2800" dirty="0" err="1"/>
              <a:t>děti</a:t>
            </a:r>
            <a:r>
              <a:rPr lang="en-US" sz="2800" dirty="0"/>
              <a:t> co </a:t>
            </a:r>
            <a:r>
              <a:rPr lang="en-US" sz="2800" dirty="0" err="1"/>
              <a:t>nejvíce</a:t>
            </a:r>
            <a:r>
              <a:rPr lang="en-US" sz="2800" dirty="0"/>
              <a:t> v </a:t>
            </a:r>
            <a:r>
              <a:rPr lang="en-US" sz="2800" dirty="0" err="1"/>
              <a:t>klidu</a:t>
            </a:r>
            <a:r>
              <a:rPr lang="en-US" sz="2800" dirty="0"/>
              <a:t> a aby je to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škole</a:t>
            </a:r>
            <a:r>
              <a:rPr lang="en-US" sz="2800" dirty="0"/>
              <a:t> </a:t>
            </a:r>
            <a:r>
              <a:rPr lang="en-US" sz="2800" dirty="0" err="1"/>
              <a:t>bavilo</a:t>
            </a:r>
            <a:r>
              <a:rPr lang="en-US" sz="2800" dirty="0"/>
              <a:t> a </a:t>
            </a:r>
            <a:r>
              <a:rPr lang="en-US" sz="2800" dirty="0" err="1"/>
              <a:t>byly</a:t>
            </a:r>
            <a:r>
              <a:rPr lang="en-US" sz="2800" dirty="0"/>
              <a:t> </a:t>
            </a:r>
            <a:r>
              <a:rPr lang="en-US" sz="2800" dirty="0" err="1" smtClean="0"/>
              <a:t>spokojené</a:t>
            </a:r>
            <a:r>
              <a:rPr lang="cs-CZ" sz="2800" dirty="0" smtClean="0"/>
              <a:t>….</a:t>
            </a:r>
            <a:r>
              <a:rPr lang="en-US" sz="2800" dirty="0" smtClean="0"/>
              <a:t> 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en-US" sz="2800" dirty="0" err="1" smtClean="0"/>
              <a:t>Důležitým</a:t>
            </a:r>
            <a:r>
              <a:rPr lang="en-US" sz="2800" dirty="0" smtClean="0"/>
              <a:t> </a:t>
            </a:r>
            <a:r>
              <a:rPr lang="en-US" sz="2800" dirty="0" err="1"/>
              <a:t>bodem</a:t>
            </a:r>
            <a:r>
              <a:rPr lang="en-US" sz="2800" dirty="0"/>
              <a:t> je pro </a:t>
            </a:r>
            <a:r>
              <a:rPr lang="en-US" sz="2800" dirty="0" err="1"/>
              <a:t>nás</a:t>
            </a:r>
            <a:r>
              <a:rPr lang="en-US" sz="2800" dirty="0"/>
              <a:t> </a:t>
            </a:r>
            <a:r>
              <a:rPr lang="en-US" sz="2800" dirty="0" err="1"/>
              <a:t>klima</a:t>
            </a:r>
            <a:r>
              <a:rPr lang="en-US" sz="2800" dirty="0"/>
              <a:t> </a:t>
            </a:r>
            <a:r>
              <a:rPr lang="en-US" sz="2800" dirty="0" err="1"/>
              <a:t>třídy</a:t>
            </a:r>
            <a:r>
              <a:rPr lang="en-US" sz="2800" dirty="0"/>
              <a:t>, </a:t>
            </a:r>
            <a:r>
              <a:rPr lang="en-US" sz="2800" dirty="0" err="1"/>
              <a:t>prostě</a:t>
            </a:r>
            <a:r>
              <a:rPr lang="en-US" sz="2800" dirty="0"/>
              <a:t> </a:t>
            </a:r>
            <a:r>
              <a:rPr lang="en-US" sz="2800" dirty="0" err="1"/>
              <a:t>spokojenost</a:t>
            </a:r>
            <a:r>
              <a:rPr lang="en-US" sz="2800" dirty="0"/>
              <a:t> </a:t>
            </a:r>
            <a:r>
              <a:rPr lang="en-US" sz="2800" dirty="0" err="1"/>
              <a:t>všech</a:t>
            </a:r>
            <a:r>
              <a:rPr lang="en-US" sz="2800" dirty="0"/>
              <a:t>, </a:t>
            </a:r>
            <a:r>
              <a:rPr lang="en-US" sz="2800" dirty="0" err="1"/>
              <a:t>nejen</a:t>
            </a:r>
            <a:r>
              <a:rPr lang="en-US" sz="2800" dirty="0"/>
              <a:t> </a:t>
            </a:r>
            <a:r>
              <a:rPr lang="en-US" sz="2800" dirty="0" err="1"/>
              <a:t>žáků</a:t>
            </a:r>
            <a:r>
              <a:rPr lang="en-US" sz="2800" dirty="0"/>
              <a:t> ale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pedagogických</a:t>
            </a:r>
            <a:r>
              <a:rPr lang="en-US" sz="2800" dirty="0"/>
              <a:t> </a:t>
            </a:r>
            <a:r>
              <a:rPr lang="en-US" sz="2800" dirty="0" err="1"/>
              <a:t>pracovníků</a:t>
            </a:r>
            <a:r>
              <a:rPr lang="en-US" sz="28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59463"/>
            <a:ext cx="1133954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Širokoúhlá obrazovka</PresentationFormat>
  <Paragraphs>245</Paragraphs>
  <Slides>19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Tw Cen MT</vt:lpstr>
      <vt:lpstr>Red Line Business 16x9</vt:lpstr>
      <vt:lpstr>  Inkluze ve škole jako cesta ke kvalitě života   Škola jako místo (sebe)zkušenosti</vt:lpstr>
      <vt:lpstr>Školské systémy a stav inkluze http://www.european-agency.org/sites/default/files/sne-country-data-2012_SNE-Country-Data2012.pdf</vt:lpstr>
      <vt:lpstr>Prezentace aplikace PowerPoint</vt:lpstr>
      <vt:lpstr>Prezentace aplikace PowerPoint</vt:lpstr>
      <vt:lpstr>Prezentace aplikace PowerPoint</vt:lpstr>
      <vt:lpstr>  7P  Inkluzivní školy  Vojtová, 2010 </vt:lpstr>
      <vt:lpstr>7P Inkluzivní školy – příklady z Brna_obecně </vt:lpstr>
      <vt:lpstr>7P Inkluzivní školy – příklady z Brna_konkrétně </vt:lpstr>
      <vt:lpstr>Prezentace aplikace PowerPoint</vt:lpstr>
      <vt:lpstr>Zdroj Individuální potřeby žáka</vt:lpstr>
      <vt:lpstr>Gaussova křivka výskytu úrovně inteligence mezi lidmi </vt:lpstr>
      <vt:lpstr>Prezentace aplikace PowerPoint</vt:lpstr>
      <vt:lpstr>Prezentace aplikace PowerPoint</vt:lpstr>
      <vt:lpstr>Obrázky pětiletého chlapce</vt:lpstr>
      <vt:lpstr>Prezentace aplikace PowerPoint</vt:lpstr>
      <vt:lpstr>Prezentace aplikace PowerPoint</vt:lpstr>
      <vt:lpstr>Nadaní žáci a inkluze </vt:lpstr>
      <vt:lpstr>Kdy je inkluze nadaného vhodná</vt:lpstr>
      <vt:lpstr>    https://www.youtube.com/watch?v=OVhjA4qMCk0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2017-04-27T05:25:48Z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